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1"/>
  </p:notesMasterIdLst>
  <p:handoutMasterIdLst>
    <p:handoutMasterId r:id="rId32"/>
  </p:handoutMasterIdLst>
  <p:sldIdLst>
    <p:sldId id="256" r:id="rId3"/>
    <p:sldId id="266" r:id="rId4"/>
    <p:sldId id="311" r:id="rId5"/>
    <p:sldId id="292" r:id="rId6"/>
    <p:sldId id="295" r:id="rId7"/>
    <p:sldId id="257" r:id="rId8"/>
    <p:sldId id="310" r:id="rId9"/>
    <p:sldId id="276" r:id="rId10"/>
    <p:sldId id="286" r:id="rId11"/>
    <p:sldId id="258" r:id="rId12"/>
    <p:sldId id="277" r:id="rId13"/>
    <p:sldId id="296" r:id="rId14"/>
    <p:sldId id="259" r:id="rId15"/>
    <p:sldId id="261" r:id="rId16"/>
    <p:sldId id="278" r:id="rId17"/>
    <p:sldId id="297" r:id="rId18"/>
    <p:sldId id="298" r:id="rId19"/>
    <p:sldId id="299" r:id="rId20"/>
    <p:sldId id="282" r:id="rId21"/>
    <p:sldId id="309" r:id="rId22"/>
    <p:sldId id="284" r:id="rId23"/>
    <p:sldId id="285" r:id="rId24"/>
    <p:sldId id="305" r:id="rId25"/>
    <p:sldId id="306" r:id="rId26"/>
    <p:sldId id="307" r:id="rId27"/>
    <p:sldId id="308" r:id="rId28"/>
    <p:sldId id="293" r:id="rId29"/>
    <p:sldId id="29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87" d="100"/>
          <a:sy n="87" d="100"/>
        </p:scale>
        <p:origin x="-1166" y="-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4D0C15-5FDB-1D4C-8AD9-218867AFBF04}" type="datetimeFigureOut">
              <a:rPr lang="en-US" smtClean="0"/>
              <a:t>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8A4EB3-4A29-A641-A6E7-CEDB28E51754}" type="slidenum">
              <a:rPr lang="en-US" smtClean="0"/>
              <a:t>‹#›</a:t>
            </a:fld>
            <a:endParaRPr lang="en-US"/>
          </a:p>
        </p:txBody>
      </p:sp>
    </p:spTree>
    <p:extLst>
      <p:ext uri="{BB962C8B-B14F-4D97-AF65-F5344CB8AC3E}">
        <p14:creationId xmlns:p14="http://schemas.microsoft.com/office/powerpoint/2010/main" val="378494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17882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22</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34646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1AB50460-6199-324F-9AAB-FA553A82264B}" type="datetime1">
              <a:rPr lang="en-US" smtClean="0"/>
              <a:t>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7BDC80F-2678-ED44-BCDB-ABC523F5BECE}" type="datetime1">
              <a:rPr lang="en-US" smtClean="0"/>
              <a:t>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9B1EEAF-5966-9846-8175-4DE1D45A7781}" type="datetime1">
              <a:rPr lang="en-US" smtClean="0"/>
              <a:t>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771724E-C5C9-3743-A17F-9333B08680FA}"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4BB6BFF-8DEF-2845-8192-119819FD6A86}"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20324CA-37C2-A84A-8738-3660A094799E}"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CEF7DF-C74F-D242-A1F5-CD27405AE4B7}"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tabLst>
                <a:tab pos="1044736" algn="l"/>
              </a:tabLst>
            </a:lvl1p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2979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DF8DC20-22B5-4847-A884-FFA3A7770E7F}"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1A4A4B-303E-9B4A-9731-C2A1B6B3AD11}"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6F05F70-104F-1C4A-85FE-E1BB122ECB62}"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30F5955-3ED5-384C-B137-C9B33A005C86}"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8"/>
              </a:buBlip>
            </a:lvl1pPr>
            <a:lvl2pPr>
              <a:buBlip>
                <a:blip r:embed="rId8"/>
              </a:buBlip>
            </a:lvl2pPr>
            <a:lvl3pPr>
              <a:buBlip>
                <a:blip r:embed="rId8"/>
              </a:buBlip>
            </a:lvl3pPr>
            <a:lvl4pPr>
              <a:buBlip>
                <a:blip r:embed="rId8"/>
              </a:buBlip>
            </a:lvl4pPr>
            <a:lvl5pPr>
              <a:buBlip>
                <a:blip r:embed="rId8"/>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81" r:id="rId5"/>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764" y="6231637"/>
            <a:ext cx="511966" cy="361859"/>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November 2017</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05180"/>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1950" y="329700"/>
            <a:ext cx="2915857" cy="769441"/>
          </a:xfrm>
          <a:prstGeom prst="rect">
            <a:avLst/>
          </a:prstGeom>
          <a:noFill/>
        </p:spPr>
        <p:txBody>
          <a:bodyPr wrap="none" rtlCol="0">
            <a:spAutoFit/>
          </a:bodyPr>
          <a:lstStyle/>
          <a:p>
            <a:r>
              <a:rPr lang="en-US" sz="4400" b="1" dirty="0" smtClean="0">
                <a:solidFill>
                  <a:schemeClr val="bg1"/>
                </a:solidFill>
              </a:rPr>
              <a:t>Discussion I</a:t>
            </a:r>
            <a:endParaRPr lang="en-US" sz="4400" b="1" dirty="0">
              <a:solidFill>
                <a:schemeClr val="bg1"/>
              </a:solidFill>
            </a:endParaRPr>
          </a:p>
        </p:txBody>
      </p:sp>
      <p:sp>
        <p:nvSpPr>
          <p:cNvPr id="6" name="TextBox 5"/>
          <p:cNvSpPr txBox="1"/>
          <p:nvPr/>
        </p:nvSpPr>
        <p:spPr>
          <a:xfrm>
            <a:off x="87175" y="1274121"/>
            <a:ext cx="8030631" cy="461665"/>
          </a:xfrm>
          <a:prstGeom prst="rect">
            <a:avLst/>
          </a:prstGeom>
          <a:noFill/>
        </p:spPr>
        <p:txBody>
          <a:bodyPr wrap="square" rtlCol="0">
            <a:spAutoFit/>
          </a:bodyPr>
          <a:lstStyle/>
          <a:p>
            <a:pPr lvl="0"/>
            <a:r>
              <a:rPr lang="en-US" sz="2400" dirty="0" smtClean="0"/>
              <a:t>Take a look at this </a:t>
            </a:r>
            <a:r>
              <a:rPr lang="en-US" sz="2400" dirty="0" err="1" smtClean="0"/>
              <a:t>nasir’s</a:t>
            </a:r>
            <a:r>
              <a:rPr lang="en-US" sz="2400" dirty="0" smtClean="0"/>
              <a:t> monthly income breakdown:</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1485559204"/>
              </p:ext>
            </p:extLst>
          </p:nvPr>
        </p:nvGraphicFramePr>
        <p:xfrm>
          <a:off x="1247754" y="1801327"/>
          <a:ext cx="6915288" cy="4111793"/>
        </p:xfrm>
        <a:graphic>
          <a:graphicData uri="http://schemas.openxmlformats.org/presentationml/2006/ole">
            <mc:AlternateContent xmlns:mc="http://schemas.openxmlformats.org/markup-compatibility/2006">
              <mc:Choice xmlns:v="urn:schemas-microsoft-com:vml" Requires="v">
                <p:oleObj spid="_x0000_s1050" name="Worksheet" r:id="rId5" imgW="4229164" imgH="2514701" progId="Excel.Sheet.12">
                  <p:embed/>
                </p:oleObj>
              </mc:Choice>
              <mc:Fallback>
                <p:oleObj name="Worksheet" r:id="rId5" imgW="4229164" imgH="2514701" progId="Excel.Sheet.12">
                  <p:embed/>
                  <p:pic>
                    <p:nvPicPr>
                      <p:cNvPr id="0" name=""/>
                      <p:cNvPicPr/>
                      <p:nvPr/>
                    </p:nvPicPr>
                    <p:blipFill>
                      <a:blip r:embed="rId6"/>
                      <a:stretch>
                        <a:fillRect/>
                      </a:stretch>
                    </p:blipFill>
                    <p:spPr>
                      <a:xfrm>
                        <a:off x="1247754" y="1801327"/>
                        <a:ext cx="6915288" cy="4111793"/>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D64212AE-C6D7-4DAE-B05A-60F3647E62E0}" type="slidenum">
              <a:rPr lang="en-US" smtClean="0"/>
              <a:t>10</a:t>
            </a:fld>
            <a:endParaRPr lang="en-US"/>
          </a:p>
        </p:txBody>
      </p:sp>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198002" y="1557784"/>
            <a:ext cx="8218420" cy="3170099"/>
          </a:xfrm>
          <a:prstGeom prst="rect">
            <a:avLst/>
          </a:prstGeom>
          <a:noFill/>
        </p:spPr>
        <p:txBody>
          <a:bodyPr wrap="square" rtlCol="0">
            <a:spAutoFit/>
          </a:bodyPr>
          <a:lstStyle/>
          <a:p>
            <a:pPr lvl="1" algn="ctr"/>
            <a:r>
              <a:rPr lang="en-US" sz="4000" dirty="0" smtClean="0"/>
              <a:t>Calculate this brother’s Majlis </a:t>
            </a:r>
            <a:r>
              <a:rPr lang="en-US" sz="4000" dirty="0" err="1" smtClean="0"/>
              <a:t>Ansarullah</a:t>
            </a:r>
            <a:r>
              <a:rPr lang="en-US" sz="4000" dirty="0" smtClean="0"/>
              <a:t> Chanda for the month.</a:t>
            </a:r>
          </a:p>
          <a:p>
            <a:pPr lvl="1" algn="ctr"/>
            <a:r>
              <a:rPr lang="en-US" sz="4000" dirty="0" smtClean="0"/>
              <a:t>(Feel free to use your smartphone calculator!)</a:t>
            </a:r>
          </a:p>
          <a:p>
            <a:pPr lvl="1" algn="ctr"/>
            <a:endParaRPr lang="en-US" sz="4000" dirty="0">
              <a:solidFill>
                <a:srgbClr val="FF0000"/>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9711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rPr>
              <a:t>Doomed are the people who spend hundreds for show and display, but when it comes to spending in the way of Allah, they find all sorts of excuses. It is shameful indeed that a person should enter this </a:t>
            </a:r>
            <a:r>
              <a:rPr lang="en-US" sz="2400" dirty="0" err="1">
                <a:solidFill>
                  <a:srgbClr val="000000"/>
                </a:solidFill>
              </a:rPr>
              <a:t>Jama‘at</a:t>
            </a:r>
            <a:r>
              <a:rPr lang="en-US" sz="2400" dirty="0">
                <a:solidFill>
                  <a:srgbClr val="000000"/>
                </a:solidFill>
              </a:rPr>
              <a:t> and not leave behind his miserliness and meanness. Allah has so ordained, that the party of His men always needs financial assistance in the beginning. Even our Holy Prophet </a:t>
            </a:r>
            <a:r>
              <a:rPr lang="en-US" sz="2400" dirty="0" err="1">
                <a:solidFill>
                  <a:srgbClr val="000000"/>
                </a:solidFill>
              </a:rPr>
              <a:t>s.a.w</a:t>
            </a:r>
            <a:r>
              <a:rPr lang="en-US" sz="2400" dirty="0">
                <a:solidFill>
                  <a:srgbClr val="000000"/>
                </a:solidFill>
              </a:rPr>
              <a:t>. received </a:t>
            </a:r>
            <a:r>
              <a:rPr lang="en-US" sz="2400" dirty="0" err="1">
                <a:solidFill>
                  <a:srgbClr val="000000"/>
                </a:solidFill>
              </a:rPr>
              <a:t>Chanda</a:t>
            </a:r>
            <a:r>
              <a:rPr lang="en-US" sz="2400" dirty="0">
                <a:solidFill>
                  <a:srgbClr val="000000"/>
                </a:solidFill>
              </a:rPr>
              <a:t> from his disciples, of whom </a:t>
            </a:r>
            <a:r>
              <a:rPr lang="en-US" sz="2400" dirty="0" err="1">
                <a:solidFill>
                  <a:srgbClr val="000000"/>
                </a:solidFill>
              </a:rPr>
              <a:t>Hadrat</a:t>
            </a:r>
            <a:r>
              <a:rPr lang="en-US" sz="2400" dirty="0">
                <a:solidFill>
                  <a:srgbClr val="000000"/>
                </a:solidFill>
              </a:rPr>
              <a:t> Abu </a:t>
            </a:r>
            <a:r>
              <a:rPr lang="en-US" sz="2400" dirty="0" err="1">
                <a:solidFill>
                  <a:srgbClr val="000000"/>
                </a:solidFill>
              </a:rPr>
              <a:t>Bakr</a:t>
            </a:r>
            <a:r>
              <a:rPr lang="en-US" sz="2400" dirty="0">
                <a:solidFill>
                  <a:srgbClr val="000000"/>
                </a:solidFill>
              </a:rPr>
              <a:t> (</a:t>
            </a:r>
            <a:r>
              <a:rPr lang="en-US" sz="2400" dirty="0" err="1">
                <a:solidFill>
                  <a:srgbClr val="000000"/>
                </a:solidFill>
              </a:rPr>
              <a:t>ra</a:t>
            </a:r>
            <a:r>
              <a:rPr lang="en-US" sz="2400" dirty="0">
                <a:solidFill>
                  <a:srgbClr val="000000"/>
                </a:solidFill>
              </a:rPr>
              <a:t>) was foremost. So come forward to assist with manly courage and without hesitation. Those who help us today will witness Allah’s help.</a:t>
            </a:r>
          </a:p>
          <a:p>
            <a:pPr algn="r"/>
            <a:r>
              <a:rPr lang="en-US" sz="2400" dirty="0" err="1">
                <a:solidFill>
                  <a:srgbClr val="000000"/>
                </a:solidFill>
              </a:rPr>
              <a:t>Majmu‘ah</a:t>
            </a:r>
            <a:r>
              <a:rPr lang="en-US" sz="2400" dirty="0">
                <a:solidFill>
                  <a:srgbClr val="000000"/>
                </a:solidFill>
              </a:rPr>
              <a:t> </a:t>
            </a:r>
            <a:r>
              <a:rPr lang="en-US" sz="2400" dirty="0" err="1">
                <a:solidFill>
                  <a:srgbClr val="000000"/>
                </a:solidFill>
              </a:rPr>
              <a:t>Ishtiharat</a:t>
            </a:r>
            <a:r>
              <a:rPr lang="en-US" sz="2400" dirty="0">
                <a:solidFill>
                  <a:srgbClr val="000000"/>
                </a:solidFill>
              </a:rPr>
              <a:t>, volume 3, p. 156</a:t>
            </a:r>
          </a:p>
        </p:txBody>
      </p:sp>
      <p:sp>
        <p:nvSpPr>
          <p:cNvPr id="5" name="TextBox 4"/>
          <p:cNvSpPr txBox="1"/>
          <p:nvPr/>
        </p:nvSpPr>
        <p:spPr>
          <a:xfrm>
            <a:off x="3469350" y="435042"/>
            <a:ext cx="552101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Promised Messiah (as)</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3964"/>
            <a:ext cx="9144000" cy="508086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70910" y="290582"/>
            <a:ext cx="3066289" cy="769441"/>
          </a:xfrm>
          <a:prstGeom prst="rect">
            <a:avLst/>
          </a:prstGeom>
          <a:noFill/>
        </p:spPr>
        <p:txBody>
          <a:bodyPr wrap="none" rtlCol="0">
            <a:spAutoFit/>
          </a:bodyPr>
          <a:lstStyle/>
          <a:p>
            <a:r>
              <a:rPr lang="en-US" sz="4400" b="1" dirty="0" smtClean="0">
                <a:solidFill>
                  <a:schemeClr val="bg1"/>
                </a:solidFill>
              </a:rPr>
              <a:t>Discussion II</a:t>
            </a:r>
            <a:endParaRPr lang="en-US" sz="4400" b="1" dirty="0">
              <a:solidFill>
                <a:schemeClr val="bg1"/>
              </a:solidFill>
            </a:endParaRPr>
          </a:p>
        </p:txBody>
      </p:sp>
      <p:sp>
        <p:nvSpPr>
          <p:cNvPr id="7" name="TextBox 6"/>
          <p:cNvSpPr txBox="1"/>
          <p:nvPr/>
        </p:nvSpPr>
        <p:spPr>
          <a:xfrm>
            <a:off x="4230167" y="1151723"/>
            <a:ext cx="4769053" cy="4893647"/>
          </a:xfrm>
          <a:prstGeom prst="rect">
            <a:avLst/>
          </a:prstGeom>
          <a:noFill/>
        </p:spPr>
        <p:txBody>
          <a:bodyPr wrap="square" rtlCol="0">
            <a:spAutoFit/>
          </a:bodyPr>
          <a:lstStyle/>
          <a:p>
            <a:pPr lvl="0"/>
            <a:r>
              <a:rPr lang="en-US" sz="2400" dirty="0" smtClean="0"/>
              <a:t>A representative from the National Mosque Committee has come to visit your </a:t>
            </a:r>
            <a:r>
              <a:rPr lang="en-US" sz="2400" dirty="0" err="1" smtClean="0"/>
              <a:t>Jama’at</a:t>
            </a:r>
            <a:r>
              <a:rPr lang="en-US" sz="2400" dirty="0" smtClean="0"/>
              <a:t>.  He makes an inspiring speech about how donating towards building a house of Allah helps build one’s own house in Paradise.  The brother is asking for a pledge from everyone of at least $250.  Your own finances are tight right now, but you have exactly $250 in your bank account that you had reserved to keep you current on your obligatory </a:t>
            </a:r>
            <a:r>
              <a:rPr lang="en-US" sz="2400" dirty="0" err="1" smtClean="0"/>
              <a:t>Jama’at</a:t>
            </a:r>
            <a:r>
              <a:rPr lang="en-US" sz="2400" dirty="0" smtClean="0"/>
              <a:t> </a:t>
            </a:r>
            <a:r>
              <a:rPr lang="en-US" sz="2400" dirty="0" err="1" smtClean="0"/>
              <a:t>Chandas</a:t>
            </a:r>
            <a:r>
              <a:rPr lang="en-US" sz="2400" dirty="0" smtClean="0"/>
              <a:t>.  </a:t>
            </a:r>
            <a:endParaRPr lang="en-US" sz="2400" dirty="0"/>
          </a:p>
        </p:txBody>
      </p:sp>
      <p:sp>
        <p:nvSpPr>
          <p:cNvPr id="3" name="Slide Number Placeholder 2"/>
          <p:cNvSpPr>
            <a:spLocks noGrp="1"/>
          </p:cNvSpPr>
          <p:nvPr>
            <p:ph type="sldNum" sz="quarter" idx="12"/>
          </p:nvPr>
        </p:nvSpPr>
        <p:spPr/>
        <p:txBody>
          <a:bodyPr/>
          <a:lstStyle/>
          <a:p>
            <a:fld id="{D64212AE-C6D7-4DAE-B05A-60F3647E62E0}" type="slidenum">
              <a:rPr lang="en-US" smtClean="0"/>
              <a:t>13</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080"/>
          <a:stretch/>
        </p:blipFill>
        <p:spPr>
          <a:xfrm>
            <a:off x="112050" y="1653924"/>
            <a:ext cx="4006067" cy="4053456"/>
          </a:xfrm>
          <a:prstGeom prst="rect">
            <a:avLst/>
          </a:prstGeom>
        </p:spPr>
      </p:pic>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6" name="TextBox 5"/>
          <p:cNvSpPr txBox="1"/>
          <p:nvPr/>
        </p:nvSpPr>
        <p:spPr>
          <a:xfrm>
            <a:off x="182504" y="855185"/>
            <a:ext cx="8778991" cy="5262979"/>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Put the $250 towards the National Mosque Fund.  </a:t>
            </a:r>
            <a:r>
              <a:rPr lang="en-US" sz="2400" dirty="0" err="1" smtClean="0"/>
              <a:t>InshAllah</a:t>
            </a:r>
            <a:r>
              <a:rPr lang="en-US" sz="2400" dirty="0" smtClean="0"/>
              <a:t>, Allah </a:t>
            </a:r>
            <a:r>
              <a:rPr lang="en-US" sz="2400" dirty="0" err="1" smtClean="0"/>
              <a:t>ta’ala</a:t>
            </a:r>
            <a:r>
              <a:rPr lang="en-US" sz="2400" dirty="0" smtClean="0"/>
              <a:t> will bless you more next month to pay off your Chanda.</a:t>
            </a:r>
          </a:p>
          <a:p>
            <a:pPr lvl="1"/>
            <a:endParaRPr lang="en-US" sz="2400" dirty="0"/>
          </a:p>
          <a:p>
            <a:pPr lvl="1"/>
            <a:r>
              <a:rPr lang="en-US" sz="2400" b="1" dirty="0"/>
              <a:t>Option </a:t>
            </a:r>
            <a:r>
              <a:rPr lang="en-US" sz="2400" b="1" dirty="0" smtClean="0"/>
              <a:t>2: </a:t>
            </a:r>
            <a:r>
              <a:rPr lang="en-US" sz="2400" dirty="0" smtClean="0"/>
              <a:t>Pay $125 towards the National Mosque Fund and $125 towards the obligatory </a:t>
            </a:r>
            <a:r>
              <a:rPr lang="en-US" sz="2400" dirty="0" err="1" smtClean="0"/>
              <a:t>Chandas</a:t>
            </a:r>
            <a:r>
              <a:rPr lang="en-US" sz="2400" dirty="0"/>
              <a:t>. </a:t>
            </a:r>
            <a:r>
              <a:rPr lang="en-US" sz="2400" dirty="0" err="1"/>
              <a:t>InshAllah</a:t>
            </a:r>
            <a:r>
              <a:rPr lang="en-US" sz="2400" dirty="0"/>
              <a:t>, Allah </a:t>
            </a:r>
            <a:r>
              <a:rPr lang="en-US" sz="2400" dirty="0" err="1"/>
              <a:t>ta’ala</a:t>
            </a:r>
            <a:r>
              <a:rPr lang="en-US" sz="2400" dirty="0"/>
              <a:t> will bless you more next month to pay off your Chanda.</a:t>
            </a:r>
          </a:p>
          <a:p>
            <a:pPr lvl="1"/>
            <a:endParaRPr lang="en-US" sz="2400" dirty="0"/>
          </a:p>
          <a:p>
            <a:pPr lvl="1"/>
            <a:r>
              <a:rPr lang="en-US" sz="2400" b="1" dirty="0"/>
              <a:t>Option </a:t>
            </a:r>
            <a:r>
              <a:rPr lang="en-US" sz="2400" b="1" dirty="0" smtClean="0"/>
              <a:t>3: </a:t>
            </a:r>
            <a:r>
              <a:rPr lang="en-US" sz="2400" dirty="0" smtClean="0"/>
              <a:t>Pay $5 to take part in the National Mosque Fund and put the rest towards your Chanda.</a:t>
            </a:r>
            <a:endParaRPr lang="en-US" sz="2400" dirty="0"/>
          </a:p>
          <a:p>
            <a:pPr lvl="1"/>
            <a:endParaRPr lang="en-US" sz="2400" dirty="0" smtClean="0"/>
          </a:p>
          <a:p>
            <a:pPr lvl="1"/>
            <a:r>
              <a:rPr lang="en-US" sz="2400" b="1" dirty="0"/>
              <a:t>Option 4</a:t>
            </a:r>
            <a:r>
              <a:rPr lang="en-US" sz="2400" b="1" dirty="0" smtClean="0"/>
              <a:t>: </a:t>
            </a:r>
            <a:r>
              <a:rPr lang="en-US" sz="2400" dirty="0" smtClean="0"/>
              <a:t>any other response.</a:t>
            </a:r>
            <a:endParaRPr lang="en-US" sz="2400" dirty="0"/>
          </a:p>
          <a:p>
            <a:pPr marL="0"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98168"/>
            <a:ext cx="9144000" cy="508018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6"/>
          <p:cNvSpPr txBox="1"/>
          <p:nvPr/>
        </p:nvSpPr>
        <p:spPr>
          <a:xfrm>
            <a:off x="3743112" y="401627"/>
            <a:ext cx="469311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err="1" smtClean="0">
                <a:solidFill>
                  <a:schemeClr val="bg1"/>
                </a:solidFill>
              </a:rPr>
              <a:t>Khalifatul</a:t>
            </a:r>
            <a:r>
              <a:rPr lang="en-US" sz="2400" b="1" dirty="0" smtClean="0">
                <a:solidFill>
                  <a:schemeClr val="bg1"/>
                </a:solidFill>
              </a:rPr>
              <a:t> </a:t>
            </a:r>
            <a:r>
              <a:rPr lang="en-US" sz="2400" b="1" dirty="0" err="1" smtClean="0">
                <a:solidFill>
                  <a:schemeClr val="bg1"/>
                </a:solidFill>
              </a:rPr>
              <a:t>Massih</a:t>
            </a:r>
            <a:r>
              <a:rPr lang="en-US" sz="2400" b="1" dirty="0" smtClean="0">
                <a:solidFill>
                  <a:schemeClr val="bg1"/>
                </a:solidFill>
              </a:rPr>
              <a:t> IV</a:t>
            </a:r>
            <a:endParaRPr lang="en-US" sz="2400" b="1" dirty="0">
              <a:solidFill>
                <a:schemeClr val="bg1"/>
              </a:solidFill>
            </a:endParaRPr>
          </a:p>
        </p:txBody>
      </p:sp>
      <p:sp>
        <p:nvSpPr>
          <p:cNvPr id="2" name="Rectangle 1"/>
          <p:cNvSpPr/>
          <p:nvPr/>
        </p:nvSpPr>
        <p:spPr>
          <a:xfrm>
            <a:off x="0" y="1140905"/>
            <a:ext cx="9144000" cy="5109090"/>
          </a:xfrm>
          <a:prstGeom prst="rect">
            <a:avLst/>
          </a:prstGeom>
        </p:spPr>
        <p:txBody>
          <a:bodyPr wrap="square">
            <a:spAutoFit/>
          </a:bodyPr>
          <a:lstStyle/>
          <a:p>
            <a:r>
              <a:rPr lang="en-US" sz="2200" dirty="0"/>
              <a:t>The question is, if someone does not pay obligatory </a:t>
            </a:r>
            <a:r>
              <a:rPr lang="en-US" sz="2200" dirty="0" err="1"/>
              <a:t>Chanda</a:t>
            </a:r>
            <a:r>
              <a:rPr lang="en-US" sz="2200" dirty="0"/>
              <a:t> should the </a:t>
            </a:r>
            <a:r>
              <a:rPr lang="en-US" sz="2200" dirty="0" err="1"/>
              <a:t>Chanda</a:t>
            </a:r>
            <a:r>
              <a:rPr lang="en-US" sz="2200" dirty="0"/>
              <a:t> of the auxiliary organization be received from him/her? ….… While mentioning </a:t>
            </a:r>
            <a:r>
              <a:rPr lang="en-US" sz="2200" dirty="0" err="1"/>
              <a:t>Tahrik</a:t>
            </a:r>
            <a:r>
              <a:rPr lang="en-US" sz="2200" dirty="0"/>
              <a:t>-e-</a:t>
            </a:r>
            <a:r>
              <a:rPr lang="en-US" sz="2200" dirty="0" err="1"/>
              <a:t>Jadid</a:t>
            </a:r>
            <a:r>
              <a:rPr lang="en-US" sz="2200" dirty="0"/>
              <a:t>, I urged upon you to first include such people in obligatory </a:t>
            </a:r>
            <a:r>
              <a:rPr lang="en-US" sz="2200" dirty="0" err="1"/>
              <a:t>Chanda</a:t>
            </a:r>
            <a:r>
              <a:rPr lang="en-US" sz="2200" dirty="0"/>
              <a:t>, as the basic rule is that one who does not join in permanent obligatory sacrifice, voluntary sacrifice is not accepted from him……… It is our foremost duty to include the new </a:t>
            </a:r>
            <a:r>
              <a:rPr lang="en-US" sz="2200" dirty="0" err="1"/>
              <a:t>Ahmadi</a:t>
            </a:r>
            <a:r>
              <a:rPr lang="en-US" sz="2200" dirty="0"/>
              <a:t> in permanent obligatory sacrifice, but (for the time being) if they voluntarily join in </a:t>
            </a:r>
            <a:r>
              <a:rPr lang="en-US" sz="2200" dirty="0" err="1"/>
              <a:t>Chanda</a:t>
            </a:r>
            <a:r>
              <a:rPr lang="en-US" sz="2200" dirty="0"/>
              <a:t> </a:t>
            </a:r>
            <a:r>
              <a:rPr lang="en-US" sz="2200" dirty="0" err="1"/>
              <a:t>Tahrik</a:t>
            </a:r>
            <a:r>
              <a:rPr lang="en-US" sz="2200" dirty="0"/>
              <a:t>-e-</a:t>
            </a:r>
            <a:r>
              <a:rPr lang="en-US" sz="2200" dirty="0" err="1"/>
              <a:t>Jadid</a:t>
            </a:r>
            <a:r>
              <a:rPr lang="en-US" sz="2200" dirty="0"/>
              <a:t> that too will enable them to become a part of permanent financial system and thus will give them strength. Hence you need not to indulge in minor technicalities or legalities. Instead, keep in view the spirit of </a:t>
            </a:r>
            <a:r>
              <a:rPr lang="en-US" sz="2200" dirty="0" err="1"/>
              <a:t>Chanda</a:t>
            </a:r>
            <a:r>
              <a:rPr lang="en-US" sz="2200" dirty="0"/>
              <a:t>, and in order to protect their lives for higher aims, deal with them compassionately, and where Quran has referred to it is not something that is distinct from the common people and is meant for a specific period, rather it is a clear guideline which is also relevant in this institution.</a:t>
            </a:r>
          </a:p>
          <a:p>
            <a:pPr algn="r"/>
            <a:r>
              <a:rPr lang="en-US" dirty="0" err="1"/>
              <a:t>Hadrat</a:t>
            </a:r>
            <a:r>
              <a:rPr lang="en-US" dirty="0"/>
              <a:t> </a:t>
            </a:r>
            <a:r>
              <a:rPr lang="en-US" dirty="0" err="1"/>
              <a:t>Khalifatul</a:t>
            </a:r>
            <a:r>
              <a:rPr lang="en-US" dirty="0"/>
              <a:t> </a:t>
            </a:r>
            <a:r>
              <a:rPr lang="en-US" dirty="0" err="1"/>
              <a:t>Masih</a:t>
            </a:r>
            <a:r>
              <a:rPr lang="en-US" dirty="0"/>
              <a:t> IV </a:t>
            </a:r>
            <a:r>
              <a:rPr lang="en-US" dirty="0" smtClean="0"/>
              <a:t>(</a:t>
            </a:r>
            <a:r>
              <a:rPr lang="en-US" dirty="0" err="1" smtClean="0"/>
              <a:t>ra</a:t>
            </a:r>
            <a:r>
              <a:rPr lang="en-US" dirty="0" smtClean="0"/>
              <a:t>)’s Friday Sermon delivered </a:t>
            </a:r>
            <a:r>
              <a:rPr lang="en-US" dirty="0"/>
              <a:t>on November 11, 1994.</a:t>
            </a:r>
          </a:p>
        </p:txBody>
      </p:sp>
      <p:sp>
        <p:nvSpPr>
          <p:cNvPr id="3" name="Slide Number Placeholder 2"/>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 y="1212644"/>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43333" y="283068"/>
            <a:ext cx="3216721" cy="769441"/>
          </a:xfrm>
          <a:prstGeom prst="rect">
            <a:avLst/>
          </a:prstGeom>
          <a:noFill/>
        </p:spPr>
        <p:txBody>
          <a:bodyPr wrap="none" rtlCol="0">
            <a:spAutoFit/>
          </a:bodyPr>
          <a:lstStyle/>
          <a:p>
            <a:r>
              <a:rPr lang="en-US" sz="4400" b="1" dirty="0" smtClean="0">
                <a:solidFill>
                  <a:schemeClr val="bg1"/>
                </a:solidFill>
              </a:rPr>
              <a:t>Discussion III</a:t>
            </a:r>
            <a:endParaRPr lang="en-US" sz="4400" b="1" dirty="0">
              <a:solidFill>
                <a:schemeClr val="bg1"/>
              </a:solidFill>
            </a:endParaRPr>
          </a:p>
        </p:txBody>
      </p:sp>
      <p:sp>
        <p:nvSpPr>
          <p:cNvPr id="6" name="TextBox 5"/>
          <p:cNvSpPr txBox="1"/>
          <p:nvPr/>
        </p:nvSpPr>
        <p:spPr>
          <a:xfrm>
            <a:off x="151109" y="1677728"/>
            <a:ext cx="5817428" cy="4154984"/>
          </a:xfrm>
          <a:prstGeom prst="rect">
            <a:avLst/>
          </a:prstGeom>
          <a:noFill/>
        </p:spPr>
        <p:txBody>
          <a:bodyPr wrap="square" rtlCol="0">
            <a:spAutoFit/>
          </a:bodyPr>
          <a:lstStyle/>
          <a:p>
            <a:pPr lvl="0"/>
            <a:r>
              <a:rPr lang="en-US" sz="2400" dirty="0" smtClean="0"/>
              <a:t>About 5 years back, you were in business with another </a:t>
            </a:r>
            <a:r>
              <a:rPr lang="en-US" sz="2400" dirty="0" err="1" smtClean="0"/>
              <a:t>nasir</a:t>
            </a:r>
            <a:r>
              <a:rPr lang="en-US" sz="2400" dirty="0" smtClean="0"/>
              <a:t>, Raza.  The business went sour with the two of you blaming each other for the failure.  Finally, the </a:t>
            </a:r>
            <a:r>
              <a:rPr lang="en-US" sz="2400" dirty="0" err="1" smtClean="0"/>
              <a:t>Jama’at</a:t>
            </a:r>
            <a:r>
              <a:rPr lang="en-US" sz="2400" dirty="0" smtClean="0"/>
              <a:t> had to intervene to settle the matter, but the friction and mistrust between you and Raza remained.  Last week, you found out that Raza has been jobless for three months and the </a:t>
            </a:r>
            <a:r>
              <a:rPr lang="en-US" sz="2400" dirty="0" err="1" smtClean="0"/>
              <a:t>Jama’at</a:t>
            </a:r>
            <a:r>
              <a:rPr lang="en-US" sz="2400" dirty="0" smtClean="0"/>
              <a:t> President has been privately reaching out to brothers to see if they can be provided some financial support.  </a:t>
            </a:r>
            <a:endParaRPr lang="en-US" sz="2400" dirty="0"/>
          </a:p>
        </p:txBody>
      </p:sp>
      <p:sp>
        <p:nvSpPr>
          <p:cNvPr id="5" name="Slide Number Placeholder 4"/>
          <p:cNvSpPr>
            <a:spLocks noGrp="1"/>
          </p:cNvSpPr>
          <p:nvPr>
            <p:ph type="sldNum" sz="quarter" idx="12"/>
          </p:nvPr>
        </p:nvSpPr>
        <p:spPr/>
        <p:txBody>
          <a:bodyPr/>
          <a:lstStyle/>
          <a:p>
            <a:fld id="{D64212AE-C6D7-4DAE-B05A-60F3647E62E0}" type="slidenum">
              <a:rPr lang="en-US" smtClean="0"/>
              <a:t>16</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2356" y="1355311"/>
            <a:ext cx="2763983" cy="4750980"/>
          </a:xfrm>
          <a:prstGeom prst="rect">
            <a:avLst/>
          </a:prstGeom>
        </p:spPr>
      </p:pic>
    </p:spTree>
    <p:extLst>
      <p:ext uri="{BB962C8B-B14F-4D97-AF65-F5344CB8AC3E}">
        <p14:creationId xmlns:p14="http://schemas.microsoft.com/office/powerpoint/2010/main" val="322684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0" y="1610983"/>
            <a:ext cx="8989255" cy="3416320"/>
          </a:xfrm>
          <a:prstGeom prst="rect">
            <a:avLst/>
          </a:prstGeom>
          <a:noFill/>
        </p:spPr>
        <p:txBody>
          <a:bodyPr wrap="square" rtlCol="0">
            <a:spAutoFit/>
          </a:bodyPr>
          <a:lstStyle/>
          <a:p>
            <a:pPr lvl="1"/>
            <a:r>
              <a:rPr lang="en-US" sz="2400" b="1" dirty="0" smtClean="0"/>
              <a:t>Option 1: </a:t>
            </a:r>
            <a:r>
              <a:rPr lang="en-US" sz="2400" dirty="0" smtClean="0"/>
              <a:t>Talk it over with your wife and see how much you can help.</a:t>
            </a:r>
          </a:p>
          <a:p>
            <a:pPr lvl="1"/>
            <a:endParaRPr lang="en-US" sz="2400" dirty="0"/>
          </a:p>
          <a:p>
            <a:pPr lvl="1"/>
            <a:r>
              <a:rPr lang="en-US" sz="2400" b="1" dirty="0" smtClean="0"/>
              <a:t>Option 2: </a:t>
            </a:r>
            <a:r>
              <a:rPr lang="en-US" sz="2400" dirty="0" smtClean="0"/>
              <a:t>Wait for the </a:t>
            </a:r>
            <a:r>
              <a:rPr lang="en-US" sz="2400" dirty="0" err="1" smtClean="0"/>
              <a:t>Jama’at</a:t>
            </a:r>
            <a:r>
              <a:rPr lang="en-US" sz="2400" dirty="0" smtClean="0"/>
              <a:t> President to come to you, and then and only then, see how much you can help.</a:t>
            </a:r>
          </a:p>
          <a:p>
            <a:pPr lvl="1"/>
            <a:endParaRPr lang="en-US" sz="2400" dirty="0"/>
          </a:p>
          <a:p>
            <a:pPr lvl="1"/>
            <a:r>
              <a:rPr lang="en-US" sz="2400" b="1" dirty="0" smtClean="0"/>
              <a:t>Option 3: </a:t>
            </a:r>
            <a:r>
              <a:rPr lang="en-US" sz="2400" dirty="0" smtClean="0"/>
              <a:t>Help out with prayers.  It’s best </a:t>
            </a:r>
            <a:r>
              <a:rPr lang="en-US" sz="2400" smtClean="0"/>
              <a:t>you do not </a:t>
            </a:r>
            <a:r>
              <a:rPr lang="en-US" sz="2400" dirty="0" smtClean="0"/>
              <a:t>get involved.</a:t>
            </a:r>
          </a:p>
          <a:p>
            <a:pPr lvl="1"/>
            <a:endParaRPr lang="en-US" sz="2400" dirty="0"/>
          </a:p>
          <a:p>
            <a:pPr lvl="1"/>
            <a:r>
              <a:rPr lang="en-US" sz="2400" b="1" dirty="0" smtClean="0"/>
              <a:t>Option 4: </a:t>
            </a:r>
            <a:r>
              <a:rPr lang="en-US" sz="2400" dirty="0" smtClean="0"/>
              <a:t>Another option?</a:t>
            </a:r>
            <a:endParaRPr lang="en-US" sz="2400" dirty="0"/>
          </a:p>
        </p:txBody>
      </p:sp>
      <p:sp>
        <p:nvSpPr>
          <p:cNvPr id="7" name="Rectangle 6"/>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72806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
        <p:nvSpPr>
          <p:cNvPr id="8" name="Rectangle 7"/>
          <p:cNvSpPr/>
          <p:nvPr/>
        </p:nvSpPr>
        <p:spPr>
          <a:xfrm>
            <a:off x="0" y="1217744"/>
            <a:ext cx="9144000" cy="4985980"/>
          </a:xfrm>
          <a:prstGeom prst="rect">
            <a:avLst/>
          </a:prstGeom>
        </p:spPr>
        <p:txBody>
          <a:bodyPr wrap="square">
            <a:spAutoFit/>
          </a:bodyPr>
          <a:lstStyle/>
          <a:p>
            <a:r>
              <a:rPr lang="en-US" sz="2000" dirty="0"/>
              <a:t>The more affluent people should always be mindful of the needs of their brothers, and feelings of anger and dispute should never prevent them from extending their hand in help to the poor. An </a:t>
            </a:r>
            <a:r>
              <a:rPr lang="en-US" sz="2000" dirty="0" err="1"/>
              <a:t>Ahmadi</a:t>
            </a:r>
            <a:r>
              <a:rPr lang="en-US" sz="2000" dirty="0"/>
              <a:t> should not indulge in fulfilling his or her own desires alone, but should respect the desires and needs of his brothers, sisters, poor, and others. </a:t>
            </a:r>
            <a:r>
              <a:rPr lang="en-US" sz="2000" dirty="0" err="1"/>
              <a:t>Huzur</a:t>
            </a:r>
            <a:r>
              <a:rPr lang="en-US" sz="2000" dirty="0"/>
              <a:t> related the incident from the life of </a:t>
            </a:r>
            <a:r>
              <a:rPr lang="en-US" sz="2000" dirty="0" err="1"/>
              <a:t>Hazrat</a:t>
            </a:r>
            <a:r>
              <a:rPr lang="en-US" sz="2000" dirty="0"/>
              <a:t> Muhammad </a:t>
            </a:r>
            <a:r>
              <a:rPr lang="en-US" sz="2000" dirty="0" smtClean="0"/>
              <a:t>(saw). </a:t>
            </a:r>
            <a:r>
              <a:rPr lang="en-US" sz="2000" dirty="0"/>
              <a:t>He was going through a very difficult time of trial when </a:t>
            </a:r>
            <a:r>
              <a:rPr lang="en-US" sz="2000" dirty="0" err="1"/>
              <a:t>Hazrat</a:t>
            </a:r>
            <a:r>
              <a:rPr lang="en-US" sz="2000" dirty="0"/>
              <a:t> Aisha </a:t>
            </a:r>
            <a:r>
              <a:rPr lang="en-US" sz="2000" dirty="0" smtClean="0"/>
              <a:t>(</a:t>
            </a:r>
            <a:r>
              <a:rPr lang="en-US" sz="2000" dirty="0" err="1" smtClean="0"/>
              <a:t>ra</a:t>
            </a:r>
            <a:r>
              <a:rPr lang="en-US" sz="2000" dirty="0" smtClean="0"/>
              <a:t>) was </a:t>
            </a:r>
            <a:r>
              <a:rPr lang="en-US" sz="2000" dirty="0"/>
              <a:t>accused of a certain wrongdoing. At that time, there were certain people, who were otherwise righteous but for some reason accused </a:t>
            </a:r>
            <a:r>
              <a:rPr lang="en-US" sz="2000" dirty="0" err="1"/>
              <a:t>Hazrat</a:t>
            </a:r>
            <a:r>
              <a:rPr lang="en-US" sz="2000" dirty="0"/>
              <a:t> Aisha </a:t>
            </a:r>
            <a:r>
              <a:rPr lang="en-US" sz="2000" dirty="0" smtClean="0"/>
              <a:t>(</a:t>
            </a:r>
            <a:r>
              <a:rPr lang="en-US" sz="2000" dirty="0" err="1" smtClean="0"/>
              <a:t>ra</a:t>
            </a:r>
            <a:r>
              <a:rPr lang="en-US" sz="2000" dirty="0" smtClean="0"/>
              <a:t>) wrongfully</a:t>
            </a:r>
            <a:r>
              <a:rPr lang="en-US" sz="2000" dirty="0"/>
              <a:t>, whom </a:t>
            </a:r>
            <a:r>
              <a:rPr lang="en-US" sz="2000" dirty="0" err="1"/>
              <a:t>Hazrat</a:t>
            </a:r>
            <a:r>
              <a:rPr lang="en-US" sz="2000" dirty="0"/>
              <a:t> Abu </a:t>
            </a:r>
            <a:r>
              <a:rPr lang="en-US" sz="2000" dirty="0" err="1"/>
              <a:t>Bakr</a:t>
            </a:r>
            <a:r>
              <a:rPr lang="en-US" sz="2000" dirty="0"/>
              <a:t> </a:t>
            </a:r>
            <a:r>
              <a:rPr lang="en-US" sz="2000" dirty="0" smtClean="0"/>
              <a:t>(</a:t>
            </a:r>
            <a:r>
              <a:rPr lang="en-US" sz="2000" dirty="0" err="1" smtClean="0"/>
              <a:t>ra</a:t>
            </a:r>
            <a:r>
              <a:rPr lang="en-US" sz="2000" dirty="0" smtClean="0"/>
              <a:t>) </a:t>
            </a:r>
            <a:r>
              <a:rPr lang="en-US" sz="2000" dirty="0"/>
              <a:t>was helping financially. After </a:t>
            </a:r>
            <a:r>
              <a:rPr lang="en-US" sz="2000" dirty="0" err="1"/>
              <a:t>Hazrat</a:t>
            </a:r>
            <a:r>
              <a:rPr lang="en-US" sz="2000" dirty="0"/>
              <a:t> Aisha’s pardon from Allah Almighty, </a:t>
            </a:r>
            <a:r>
              <a:rPr lang="en-US" sz="2000" dirty="0" err="1"/>
              <a:t>Hazrat</a:t>
            </a:r>
            <a:r>
              <a:rPr lang="en-US" sz="2000" dirty="0"/>
              <a:t> Abu </a:t>
            </a:r>
            <a:r>
              <a:rPr lang="en-US" sz="2000" dirty="0" err="1"/>
              <a:t>Bakr</a:t>
            </a:r>
            <a:r>
              <a:rPr lang="en-US" sz="2000" dirty="0"/>
              <a:t> </a:t>
            </a:r>
            <a:r>
              <a:rPr lang="en-US" sz="2000" dirty="0" err="1"/>
              <a:t>r.a.</a:t>
            </a:r>
            <a:r>
              <a:rPr lang="en-US" sz="2000" dirty="0"/>
              <a:t> swore that he would never help these people again. On that occasion, Allah revealed the following verse:</a:t>
            </a:r>
          </a:p>
          <a:p>
            <a:r>
              <a:rPr lang="en-US" sz="2000" dirty="0"/>
              <a:t>And let not those who possess wealth and plenty among you swear not to give aught to the kindred and to the needy and to those who have left their homes in the cause of Allah. Let them forgive and forbear. Do you not desire that Allah should forgive you? And Allah is Most Forgiving, Merciful (24:23)</a:t>
            </a:r>
          </a:p>
          <a:p>
            <a:pPr algn="r"/>
            <a:r>
              <a:rPr lang="en-US" sz="1600" i="1" dirty="0" err="1" smtClean="0"/>
              <a:t>Huzur</a:t>
            </a:r>
            <a:r>
              <a:rPr lang="en-US" sz="1600" i="1" dirty="0" smtClean="0"/>
              <a:t> (aba)’s </a:t>
            </a:r>
            <a:r>
              <a:rPr lang="en-US" sz="1600" dirty="0"/>
              <a:t>Friday sermon delivered on June 8</a:t>
            </a:r>
            <a:r>
              <a:rPr lang="en-US" sz="1600" baseline="30000" dirty="0"/>
              <a:t>th</a:t>
            </a:r>
            <a:r>
              <a:rPr lang="en-US" sz="1600" dirty="0"/>
              <a:t>, 2007 </a:t>
            </a:r>
          </a:p>
        </p:txBody>
      </p:sp>
      <p:sp>
        <p:nvSpPr>
          <p:cNvPr id="4" name="TextBox 6"/>
          <p:cNvSpPr txBox="1"/>
          <p:nvPr/>
        </p:nvSpPr>
        <p:spPr>
          <a:xfrm>
            <a:off x="4480564" y="442593"/>
            <a:ext cx="363588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18</a:t>
            </a:fld>
            <a:endParaRPr lang="en-US"/>
          </a:p>
        </p:txBody>
      </p:sp>
    </p:spTree>
    <p:extLst>
      <p:ext uri="{BB962C8B-B14F-4D97-AF65-F5344CB8AC3E}">
        <p14:creationId xmlns:p14="http://schemas.microsoft.com/office/powerpoint/2010/main" val="989145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9145" y="454871"/>
            <a:ext cx="5146386" cy="400110"/>
          </a:xfrm>
          <a:prstGeom prst="rect">
            <a:avLst/>
          </a:prstGeom>
          <a:noFill/>
        </p:spPr>
        <p:txBody>
          <a:bodyPr wrap="none" rtlCol="0">
            <a:spAutoFit/>
          </a:bodyPr>
          <a:lstStyle/>
          <a:p>
            <a:r>
              <a:rPr lang="en-US" sz="2000" b="1" dirty="0" smtClean="0">
                <a:solidFill>
                  <a:schemeClr val="bg1"/>
                </a:solidFill>
              </a:rPr>
              <a:t>A Short Video from Friday Sermon, Jan 9, 2015</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19</a:t>
            </a:fld>
            <a:endParaRPr lang="en-US"/>
          </a:p>
        </p:txBody>
      </p:sp>
      <p:pic>
        <p:nvPicPr>
          <p:cNvPr id="5" name="Topic 19 strengthening economic condition of Jamaat_mpeg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lnSpcReduction="10000"/>
          </a:bodyPr>
          <a:lstStyle/>
          <a:p>
            <a:r>
              <a:rPr lang="en-US" dirty="0" smtClean="0"/>
              <a:t>Recitation of the Holy Quran </a:t>
            </a:r>
            <a:r>
              <a:rPr lang="en-US" dirty="0" smtClean="0">
                <a:solidFill>
                  <a:srgbClr val="000000"/>
                </a:solidFill>
              </a:rPr>
              <a:t>(2:273)</a:t>
            </a:r>
            <a:r>
              <a:rPr lang="en-US" dirty="0" smtClean="0"/>
              <a:t>		</a:t>
            </a:r>
          </a:p>
          <a:p>
            <a:r>
              <a:rPr lang="en-US" dirty="0" smtClean="0"/>
              <a:t>Pledge</a:t>
            </a:r>
          </a:p>
          <a:p>
            <a:r>
              <a:rPr lang="en-US" dirty="0" smtClean="0"/>
              <a:t>Reminders: Recitation of HQ and Congregational Prayers	</a:t>
            </a:r>
          </a:p>
          <a:p>
            <a:r>
              <a:rPr lang="en-US" dirty="0" smtClean="0"/>
              <a:t>Monthly topic: Have we played our role in strengthening the economic conditions of our community?</a:t>
            </a:r>
          </a:p>
          <a:p>
            <a:r>
              <a:rPr lang="en-US" dirty="0" smtClean="0"/>
              <a:t>Health topic: Back Pain</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0265" y="515565"/>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4" name="Rectangle 3"/>
          <p:cNvSpPr/>
          <p:nvPr/>
        </p:nvSpPr>
        <p:spPr>
          <a:xfrm>
            <a:off x="202723" y="1095137"/>
            <a:ext cx="8795997" cy="5355312"/>
          </a:xfrm>
          <a:prstGeom prst="rect">
            <a:avLst/>
          </a:prstGeom>
        </p:spPr>
        <p:txBody>
          <a:bodyPr wrap="square">
            <a:spAutoFit/>
          </a:bodyPr>
          <a:lstStyle/>
          <a:p>
            <a:r>
              <a:rPr lang="en-US" sz="1900" dirty="0"/>
              <a:t>Allah </a:t>
            </a:r>
            <a:r>
              <a:rPr lang="en-US" sz="1900" dirty="0" err="1"/>
              <a:t>Ta’ala</a:t>
            </a:r>
            <a:r>
              <a:rPr lang="en-US" sz="1900" dirty="0"/>
              <a:t> says about those who spend in the way of Allah that it is not a mere demand when they are asked to spend in His way. Instead, their spending in His way is a source of their own reformation. Allah </a:t>
            </a:r>
            <a:r>
              <a:rPr lang="en-US" sz="1900" dirty="0" err="1"/>
              <a:t>Ta’ala</a:t>
            </a:r>
            <a:r>
              <a:rPr lang="en-US" sz="1900" dirty="0"/>
              <a:t> does not keep anyone’s debt. He looks at your financial sacrifices with love and gives it such a value as if you have given Him a goodly loan. And when it is time to return that loan, He returns it many folds. And not only this, He also says that, as a reward for your financial sacrifices, He will forgive your sins. And not only will He forgive your sins but will enable you to do more good deeds. So, you cannot perceive the appreciation which Allah </a:t>
            </a:r>
            <a:r>
              <a:rPr lang="en-US" sz="1900" dirty="0" err="1"/>
              <a:t>Ta’ala</a:t>
            </a:r>
            <a:r>
              <a:rPr lang="en-US" sz="1900" dirty="0"/>
              <a:t> gives you [for your spending in His cause]. Some details of this appreciation have been already explained. How fortunate are those who benefit from Allah’s Grace in such a way. As I have mentioned before that in this day and age, its only the Ahmadi Muslims who understand the significance of spending in the way of Allah and therefore are the recipients of Allah’s Grace. And these are not mere oral claims.  There are hundreds of examples, rather thousands of them which come to my knowledge, periodically. Those people who make financial sacrifices, share with me that they are making these sacrifices with so much zeal. If they don’t understand the significance of financial sacrifices or spending in the way of Allah, then how can they spend in His way with such a zeal.</a:t>
            </a:r>
          </a:p>
          <a:p>
            <a:endParaRPr lang="en-US" sz="1900" dirty="0" smtClean="0">
              <a:solidFill>
                <a:srgbClr val="FF0000"/>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392543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291217"/>
            <a:ext cx="5153971" cy="842384"/>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605366" y="1998496"/>
            <a:ext cx="8193939" cy="3195224"/>
          </a:xfrm>
        </p:spPr>
        <p:txBody>
          <a:bodyPr>
            <a:noAutofit/>
          </a:bodyPr>
          <a:lstStyle/>
          <a:p>
            <a:pPr marL="0" indent="0">
              <a:buNone/>
            </a:pPr>
            <a:r>
              <a:rPr lang="en-US" dirty="0" smtClean="0">
                <a:solidFill>
                  <a:srgbClr val="000000"/>
                </a:solidFill>
              </a:rPr>
              <a:t>During the past year</a:t>
            </a:r>
          </a:p>
          <a:p>
            <a:r>
              <a:rPr lang="en-US" dirty="0" smtClean="0">
                <a:solidFill>
                  <a:srgbClr val="000000"/>
                </a:solidFill>
              </a:rPr>
              <a:t>Did you pay your </a:t>
            </a:r>
            <a:r>
              <a:rPr lang="en-US" dirty="0" err="1" smtClean="0">
                <a:solidFill>
                  <a:srgbClr val="000000"/>
                </a:solidFill>
              </a:rPr>
              <a:t>Ansar</a:t>
            </a:r>
            <a:r>
              <a:rPr lang="en-US" dirty="0" smtClean="0">
                <a:solidFill>
                  <a:srgbClr val="000000"/>
                </a:solidFill>
              </a:rPr>
              <a:t> and </a:t>
            </a:r>
            <a:r>
              <a:rPr lang="en-US" dirty="0" err="1" smtClean="0">
                <a:solidFill>
                  <a:srgbClr val="000000"/>
                </a:solidFill>
              </a:rPr>
              <a:t>Jamaat</a:t>
            </a:r>
            <a:r>
              <a:rPr lang="en-US" dirty="0" smtClean="0">
                <a:solidFill>
                  <a:srgbClr val="000000"/>
                </a:solidFill>
              </a:rPr>
              <a:t> Chanda according to the prescribed rate?</a:t>
            </a:r>
          </a:p>
          <a:p>
            <a:r>
              <a:rPr lang="en-US" dirty="0" smtClean="0">
                <a:solidFill>
                  <a:srgbClr val="000000"/>
                </a:solidFill>
              </a:rPr>
              <a:t>Did you pay Zakat if it was due?</a:t>
            </a:r>
          </a:p>
          <a:p>
            <a:r>
              <a:rPr lang="en-US" dirty="0" smtClean="0">
                <a:solidFill>
                  <a:srgbClr val="000000"/>
                </a:solidFill>
              </a:rPr>
              <a:t>Did you get a chance to provide monetary help to someone in </a:t>
            </a:r>
            <a:r>
              <a:rPr lang="en-US" dirty="0" err="1" smtClean="0">
                <a:solidFill>
                  <a:srgbClr val="000000"/>
                </a:solidFill>
              </a:rPr>
              <a:t>Jamaat</a:t>
            </a:r>
            <a:r>
              <a:rPr lang="en-US" dirty="0" smtClean="0">
                <a:solidFill>
                  <a:srgbClr val="000000"/>
                </a:solidFill>
              </a:rPr>
              <a:t> without letting </a:t>
            </a:r>
            <a:r>
              <a:rPr lang="en-US" smtClean="0">
                <a:solidFill>
                  <a:srgbClr val="000000"/>
                </a:solidFill>
              </a:rPr>
              <a:t>anybody know?</a:t>
            </a:r>
            <a:endParaRPr lang="en-US" dirty="0" smtClean="0">
              <a:solidFill>
                <a:srgbClr val="000000"/>
              </a:solidFill>
            </a:endParaRPr>
          </a:p>
          <a:p>
            <a:pPr marL="0" indent="0" algn="ctr">
              <a:buNone/>
            </a:pPr>
            <a:r>
              <a:rPr lang="en-US" b="1" dirty="0" smtClean="0">
                <a:solidFill>
                  <a:srgbClr val="000000"/>
                </a:solidFill>
              </a:rPr>
              <a:t>Add all the ‘yes’ answers together.</a:t>
            </a:r>
          </a:p>
          <a:p>
            <a:pPr marL="0" indent="0" algn="ctr">
              <a:buNone/>
            </a:pPr>
            <a:r>
              <a:rPr lang="en-US" b="1" dirty="0" smtClean="0">
                <a:solidFill>
                  <a:srgbClr val="000000"/>
                </a:solidFill>
              </a:rPr>
              <a:t>(Keep it to yourself.. the “score” is for you!)</a:t>
            </a:r>
            <a:endParaRPr lang="en-US" b="1" dirty="0">
              <a:solidFill>
                <a:srgbClr val="000000"/>
              </a:solidFill>
            </a:endParaRPr>
          </a:p>
        </p:txBody>
      </p:sp>
      <p:sp>
        <p:nvSpPr>
          <p:cNvPr id="3" name="Rectangle 2"/>
          <p:cNvSpPr/>
          <p:nvPr/>
        </p:nvSpPr>
        <p:spPr>
          <a:xfrm>
            <a:off x="4845830" y="292312"/>
            <a:ext cx="2774169" cy="646331"/>
          </a:xfrm>
          <a:prstGeom prst="rect">
            <a:avLst/>
          </a:prstGeom>
        </p:spPr>
        <p:txBody>
          <a:bodyPr wrap="square">
            <a:spAutoFit/>
          </a:bodyPr>
          <a:lstStyle/>
          <a:p>
            <a:r>
              <a:rPr lang="x-none" sz="3600" b="1" dirty="0">
                <a:solidFill>
                  <a:schemeClr val="bg1"/>
                </a:solidFill>
              </a:rPr>
              <a:t>اپنے جائزے </a:t>
            </a:r>
            <a:r>
              <a:rPr lang="x-none" sz="3600" b="1" dirty="0" smtClean="0">
                <a:solidFill>
                  <a:schemeClr val="bg1"/>
                </a:solidFill>
              </a:rPr>
              <a:t>لیں</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579967" y="3439255"/>
            <a:ext cx="2421466" cy="2308324"/>
          </a:xfrm>
          <a:prstGeom prst="rect">
            <a:avLst/>
          </a:prstGeom>
          <a:noFill/>
        </p:spPr>
        <p:txBody>
          <a:bodyPr wrap="square" rtlCol="0">
            <a:spAutoFit/>
          </a:bodyPr>
          <a:lstStyle/>
          <a:p>
            <a:pPr algn="ctr"/>
            <a:r>
              <a:rPr lang="en-US" sz="2400" dirty="0" smtClean="0">
                <a:solidFill>
                  <a:srgbClr val="000000"/>
                </a:solidFill>
              </a:rPr>
              <a:t>Pray from Allah to provide you resources and open up your heart to spend in His way</a:t>
            </a:r>
            <a:endParaRPr lang="en-US" sz="2400" dirty="0">
              <a:solidFill>
                <a:srgbClr val="000000"/>
              </a:solidFill>
            </a:endParaRPr>
          </a:p>
        </p:txBody>
      </p:sp>
      <p:sp>
        <p:nvSpPr>
          <p:cNvPr id="8" name="TextBox 7"/>
          <p:cNvSpPr txBox="1"/>
          <p:nvPr/>
        </p:nvSpPr>
        <p:spPr>
          <a:xfrm>
            <a:off x="3488267" y="3392383"/>
            <a:ext cx="2421466" cy="2308324"/>
          </a:xfrm>
          <a:prstGeom prst="rect">
            <a:avLst/>
          </a:prstGeom>
          <a:noFill/>
        </p:spPr>
        <p:txBody>
          <a:bodyPr wrap="square" rtlCol="0">
            <a:spAutoFit/>
          </a:bodyPr>
          <a:lstStyle/>
          <a:p>
            <a:pPr algn="ctr"/>
            <a:r>
              <a:rPr lang="en-US" sz="2400" dirty="0" smtClean="0">
                <a:solidFill>
                  <a:srgbClr val="000000"/>
                </a:solidFill>
              </a:rPr>
              <a:t>Strive to do more and pray that Allah </a:t>
            </a:r>
            <a:r>
              <a:rPr lang="en-US" sz="2400" dirty="0" err="1" smtClean="0">
                <a:solidFill>
                  <a:srgbClr val="000000"/>
                </a:solidFill>
              </a:rPr>
              <a:t>Ta’ala</a:t>
            </a:r>
            <a:r>
              <a:rPr lang="en-US" sz="2400" dirty="0" smtClean="0">
                <a:solidFill>
                  <a:srgbClr val="000000"/>
                </a:solidFill>
              </a:rPr>
              <a:t> give you wisdom and courage to spend more in His way</a:t>
            </a:r>
            <a:endParaRPr lang="en-US" sz="2400" dirty="0">
              <a:solidFill>
                <a:srgbClr val="000000"/>
              </a:solidFill>
            </a:endParaRPr>
          </a:p>
        </p:txBody>
      </p:sp>
      <p:sp>
        <p:nvSpPr>
          <p:cNvPr id="9" name="TextBox 8"/>
          <p:cNvSpPr txBox="1"/>
          <p:nvPr/>
        </p:nvSpPr>
        <p:spPr>
          <a:xfrm>
            <a:off x="6195062" y="3439255"/>
            <a:ext cx="2421466" cy="2308324"/>
          </a:xfrm>
          <a:prstGeom prst="rect">
            <a:avLst/>
          </a:prstGeom>
          <a:noFill/>
        </p:spPr>
        <p:txBody>
          <a:bodyPr wrap="square" rtlCol="0">
            <a:spAutoFit/>
          </a:bodyPr>
          <a:lstStyle/>
          <a:p>
            <a:pPr algn="ctr"/>
            <a:r>
              <a:rPr lang="en-US" sz="2400" dirty="0" smtClean="0">
                <a:solidFill>
                  <a:srgbClr val="000000"/>
                </a:solidFill>
              </a:rPr>
              <a:t>Keep spending in the way of Allah and keep praying that Allah </a:t>
            </a:r>
            <a:r>
              <a:rPr lang="en-US" sz="2400" dirty="0" err="1" smtClean="0">
                <a:solidFill>
                  <a:srgbClr val="000000"/>
                </a:solidFill>
              </a:rPr>
              <a:t>Ta’ala</a:t>
            </a:r>
            <a:r>
              <a:rPr lang="en-US" sz="2400" dirty="0" smtClean="0">
                <a:solidFill>
                  <a:srgbClr val="000000"/>
                </a:solidFill>
              </a:rPr>
              <a:t> gives you more to spend in His way</a:t>
            </a:r>
            <a:endParaRPr lang="en-US" sz="2400" dirty="0">
              <a:solidFill>
                <a:srgbClr val="000000"/>
              </a:solidFill>
            </a:endParaRPr>
          </a:p>
        </p:txBody>
      </p:sp>
      <p:sp>
        <p:nvSpPr>
          <p:cNvPr id="14" name="TextBox 13"/>
          <p:cNvSpPr txBox="1"/>
          <p:nvPr/>
        </p:nvSpPr>
        <p:spPr>
          <a:xfrm>
            <a:off x="7588675" y="2415887"/>
            <a:ext cx="724745" cy="523220"/>
          </a:xfrm>
          <a:prstGeom prst="rect">
            <a:avLst/>
          </a:prstGeom>
          <a:noFill/>
        </p:spPr>
        <p:txBody>
          <a:bodyPr wrap="square" rtlCol="0">
            <a:spAutoFit/>
          </a:bodyPr>
          <a:lstStyle/>
          <a:p>
            <a:pPr algn="ctr"/>
            <a:r>
              <a:rPr lang="en-US" sz="2800" dirty="0" smtClean="0">
                <a:solidFill>
                  <a:srgbClr val="000000"/>
                </a:solidFill>
              </a:rPr>
              <a:t>2-3</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Combined Score</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7" y="346337"/>
            <a:ext cx="4627686" cy="584775"/>
          </a:xfrm>
          <a:prstGeom prst="rect">
            <a:avLst/>
          </a:prstGeom>
        </p:spPr>
        <p:txBody>
          <a:bodyPr wrap="square">
            <a:spAutoFit/>
          </a:bodyPr>
          <a:lstStyle/>
          <a:p>
            <a:r>
              <a:rPr lang="x-none" sz="3200" b="1" dirty="0">
                <a:solidFill>
                  <a:schemeClr val="bg1"/>
                </a:solidFill>
              </a:rPr>
              <a:t>اپنے اندر پاک تبدیلیاں پیدا </a:t>
            </a:r>
            <a:r>
              <a:rPr lang="x-none" sz="3200" b="1" dirty="0" smtClean="0">
                <a:solidFill>
                  <a:schemeClr val="bg1"/>
                </a:solidFill>
              </a:rPr>
              <a:t>کریں</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22</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Screen Shot 2015-12-24 at 4.01.13 PM.png"/>
          <p:cNvPicPr>
            <a:picLocks noChangeAspect="1"/>
          </p:cNvPicPr>
          <p:nvPr/>
        </p:nvPicPr>
        <p:blipFill>
          <a:blip r:embed="rId2">
            <a:extLst/>
          </a:blip>
          <a:stretch>
            <a:fillRect/>
          </a:stretch>
        </p:blipFill>
        <p:spPr>
          <a:xfrm>
            <a:off x="9403275" y="-2578343"/>
            <a:ext cx="6340079" cy="4964907"/>
          </a:xfrm>
          <a:prstGeom prst="rect">
            <a:avLst/>
          </a:prstGeom>
          <a:ln w="12700">
            <a:miter lim="400000"/>
          </a:ln>
        </p:spPr>
      </p:pic>
      <p:pic>
        <p:nvPicPr>
          <p:cNvPr id="122" name="Screen Shot 2015-12-24 at 4.09.01 PM.png"/>
          <p:cNvPicPr>
            <a:picLocks noChangeAspect="1"/>
          </p:cNvPicPr>
          <p:nvPr/>
        </p:nvPicPr>
        <p:blipFill>
          <a:blip r:embed="rId3">
            <a:extLst/>
          </a:blip>
          <a:stretch>
            <a:fillRect/>
          </a:stretch>
        </p:blipFill>
        <p:spPr>
          <a:xfrm>
            <a:off x="1602996" y="1106391"/>
            <a:ext cx="6099466" cy="4170782"/>
          </a:xfrm>
          <a:prstGeom prst="rect">
            <a:avLst/>
          </a:prstGeom>
          <a:ln w="12700">
            <a:miter lim="400000"/>
          </a:ln>
        </p:spPr>
      </p:pic>
      <p:sp>
        <p:nvSpPr>
          <p:cNvPr id="2" name="Text Placeholder 1"/>
          <p:cNvSpPr>
            <a:spLocks noGrp="1"/>
          </p:cNvSpPr>
          <p:nvPr>
            <p:ph type="body" sz="quarter" idx="1"/>
          </p:nvPr>
        </p:nvSpPr>
        <p:spPr>
          <a:xfrm>
            <a:off x="776883" y="5393409"/>
            <a:ext cx="7590235" cy="803793"/>
          </a:xfrm>
        </p:spPr>
        <p:txBody>
          <a:bodyPr>
            <a:normAutofit/>
          </a:bodyPr>
          <a:lstStyle/>
          <a:p>
            <a:pPr algn="ctr"/>
            <a:r>
              <a:rPr lang="en-US" sz="3600" b="1" dirty="0" smtClean="0"/>
              <a:t>Health Topic: Back Pain</a:t>
            </a:r>
            <a:endParaRPr lang="en-US" sz="3600" b="1" dirty="0"/>
          </a:p>
        </p:txBody>
      </p:sp>
      <p:sp>
        <p:nvSpPr>
          <p:cNvPr id="3" name="Slide Number Placeholder 2"/>
          <p:cNvSpPr>
            <a:spLocks noGrp="1"/>
          </p:cNvSpPr>
          <p:nvPr>
            <p:ph type="sldNum" sz="quarter" idx="2"/>
          </p:nvPr>
        </p:nvSpPr>
        <p:spPr/>
        <p:txBody>
          <a:bodyPr/>
          <a:lstStyle/>
          <a:p>
            <a:fld id="{86CB4B4D-7CA3-9044-876B-883B54F8677D}" type="slidenum">
              <a:rPr lang="uk-UA" smtClean="0"/>
              <a:t>23</a:t>
            </a:fld>
            <a:endParaRPr lang="uk-UA"/>
          </a:p>
        </p:txBody>
      </p:sp>
    </p:spTree>
  </p:cSld>
  <p:clrMapOvr>
    <a:masterClrMapping/>
  </p:clrMapOvr>
  <p:transition spd="med"/>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3825240" y="401836"/>
            <a:ext cx="4541878" cy="550664"/>
          </a:xfrm>
          <a:prstGeom prst="rect">
            <a:avLst/>
          </a:prstGeom>
        </p:spPr>
        <p:txBody>
          <a:bodyPr>
            <a:noAutofit/>
          </a:bodyPr>
          <a:lstStyle>
            <a:lvl1pPr>
              <a:defRPr>
                <a:solidFill>
                  <a:srgbClr val="000000"/>
                </a:solidFill>
              </a:defRPr>
            </a:lvl1pPr>
          </a:lstStyle>
          <a:p>
            <a:r>
              <a:rPr sz="3200" b="1" dirty="0">
                <a:solidFill>
                  <a:srgbClr val="FFFFFF"/>
                </a:solidFill>
              </a:rPr>
              <a:t>Back Pain</a:t>
            </a:r>
          </a:p>
        </p:txBody>
      </p:sp>
      <p:sp>
        <p:nvSpPr>
          <p:cNvPr id="125" name="Shape 125"/>
          <p:cNvSpPr>
            <a:spLocks noGrp="1"/>
          </p:cNvSpPr>
          <p:nvPr>
            <p:ph type="body" idx="1"/>
          </p:nvPr>
        </p:nvSpPr>
        <p:spPr>
          <a:xfrm>
            <a:off x="679609" y="1548527"/>
            <a:ext cx="7991951" cy="4018359"/>
          </a:xfrm>
          <a:prstGeom prst="rect">
            <a:avLst/>
          </a:prstGeom>
        </p:spPr>
        <p:txBody>
          <a:bodyPr>
            <a:noAutofit/>
          </a:bodyPr>
          <a:lstStyle/>
          <a:p>
            <a:pPr marL="218055" indent="-218055" defTabSz="303956">
              <a:spcBef>
                <a:spcPts val="1406"/>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a:t>Back pain</a:t>
            </a:r>
            <a:r>
              <a:rPr sz="2000" dirty="0"/>
              <a:t> is one of the most common problems in the world. It is the leading cause of missing work and disability worldwide. Most people have back pain at least once</a:t>
            </a:r>
          </a:p>
          <a:p>
            <a:pPr marL="218055" indent="-218055" defTabSz="303956">
              <a:spcBef>
                <a:spcPts val="1406"/>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a:t>Causes of Back </a:t>
            </a:r>
            <a:r>
              <a:rPr sz="2000" b="1" dirty="0" smtClean="0"/>
              <a:t>Pain</a:t>
            </a:r>
            <a:endParaRPr lang="en-US" sz="2000" dirty="0"/>
          </a:p>
          <a:p>
            <a:pPr marL="686847" lvl="2" indent="-218055" defTabSz="303956">
              <a:spcBef>
                <a:spcPts val="0"/>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smtClean="0"/>
              <a:t>Muscle </a:t>
            </a:r>
            <a:r>
              <a:rPr sz="2000" b="1" dirty="0"/>
              <a:t>or ligament strain.</a:t>
            </a:r>
            <a:r>
              <a:rPr sz="2000" dirty="0"/>
              <a:t> Repeated heavy lifting or a sudden awkward movement may strain back muscles and spinal </a:t>
            </a:r>
            <a:r>
              <a:rPr sz="2000" dirty="0" smtClean="0"/>
              <a:t>ligaments</a:t>
            </a:r>
            <a:endParaRPr lang="en-US" sz="2000" dirty="0" smtClean="0"/>
          </a:p>
          <a:p>
            <a:pPr marL="686847" lvl="2" indent="-218055" defTabSz="303956">
              <a:spcBef>
                <a:spcPts val="0"/>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smtClean="0"/>
              <a:t>Bulging </a:t>
            </a:r>
            <a:r>
              <a:rPr sz="2000" b="1" dirty="0"/>
              <a:t>or ruptured </a:t>
            </a:r>
            <a:r>
              <a:rPr sz="2000" b="1" dirty="0" smtClean="0"/>
              <a:t>disks</a:t>
            </a:r>
            <a:endParaRPr lang="en-US" sz="2000" b="1" dirty="0" smtClean="0"/>
          </a:p>
          <a:p>
            <a:pPr marL="686847" lvl="2" indent="-218055" defTabSz="303956">
              <a:spcBef>
                <a:spcPts val="0"/>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smtClean="0"/>
              <a:t>Arthritis</a:t>
            </a:r>
            <a:endParaRPr lang="en-US" sz="2000" b="1" dirty="0" smtClean="0"/>
          </a:p>
          <a:p>
            <a:pPr marL="686847" lvl="2" indent="-218055" defTabSz="303956">
              <a:spcBef>
                <a:spcPts val="0"/>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smtClean="0"/>
              <a:t>Skeletal irregularities</a:t>
            </a:r>
            <a:endParaRPr lang="en-US" sz="2000" b="1" dirty="0" smtClean="0"/>
          </a:p>
          <a:p>
            <a:pPr marL="686847" lvl="2" indent="-218055" defTabSz="303956">
              <a:spcBef>
                <a:spcPts val="0"/>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smtClean="0"/>
              <a:t>Osteoporosis </a:t>
            </a:r>
            <a:r>
              <a:rPr sz="2000" b="1" dirty="0"/>
              <a:t>- weakening of bones with age</a:t>
            </a:r>
          </a:p>
          <a:p>
            <a:pPr marL="218055" indent="-218055" defTabSz="303956">
              <a:spcBef>
                <a:spcPts val="1406"/>
              </a:spcBef>
              <a:buBlip>
                <a:blip r:embed="rId2"/>
              </a:buBlip>
              <a:defRPr sz="2072" i="0">
                <a:solidFill>
                  <a:srgbClr val="000000"/>
                </a:solidFill>
                <a:effectLst>
                  <a:outerShdw blurRad="18796" dist="9398" dir="5400000" rotWithShape="0">
                    <a:srgbClr val="FFFFFF"/>
                  </a:outerShdw>
                </a:effectLst>
                <a:latin typeface="Times New Roman"/>
                <a:ea typeface="Times New Roman"/>
                <a:cs typeface="Times New Roman"/>
                <a:sym typeface="Times New Roman"/>
              </a:defRPr>
            </a:pPr>
            <a:r>
              <a:rPr sz="2000" b="1" dirty="0"/>
              <a:t>Signs and symptoms </a:t>
            </a:r>
            <a:r>
              <a:rPr sz="2000" dirty="0"/>
              <a:t>of back pain may include</a:t>
            </a:r>
          </a:p>
          <a:p>
            <a:pPr marL="472274" lvl="2" indent="-118939" defTabSz="237878">
              <a:spcBef>
                <a:spcPts val="0"/>
              </a:spcBef>
              <a:buSzTx/>
              <a:buNone/>
              <a:tabLst>
                <a:tab pos="71435" algn="l"/>
                <a:tab pos="232164" algn="l"/>
              </a:tabLst>
              <a:defRPr sz="2072" i="0">
                <a:solidFill>
                  <a:srgbClr val="101010"/>
                </a:solidFill>
                <a:effectLst/>
                <a:latin typeface="Times New Roman"/>
                <a:ea typeface="Times New Roman"/>
                <a:cs typeface="Times New Roman"/>
                <a:sym typeface="Times New Roman"/>
              </a:defRPr>
            </a:pPr>
            <a:r>
              <a:rPr sz="2000" dirty="0"/>
              <a:t>	•	Muscle ache</a:t>
            </a:r>
          </a:p>
          <a:p>
            <a:pPr marL="472274" lvl="2" indent="-118939" defTabSz="237878">
              <a:spcBef>
                <a:spcPts val="0"/>
              </a:spcBef>
              <a:buSzTx/>
              <a:buNone/>
              <a:tabLst>
                <a:tab pos="71435" algn="l"/>
                <a:tab pos="232164" algn="l"/>
              </a:tabLst>
              <a:defRPr sz="2072" i="0">
                <a:solidFill>
                  <a:srgbClr val="101010"/>
                </a:solidFill>
                <a:effectLst/>
                <a:latin typeface="Times New Roman"/>
                <a:ea typeface="Times New Roman"/>
                <a:cs typeface="Times New Roman"/>
                <a:sym typeface="Times New Roman"/>
              </a:defRPr>
            </a:pPr>
            <a:r>
              <a:rPr sz="2000" dirty="0"/>
              <a:t>	•	Shooting or stabbing pain</a:t>
            </a:r>
          </a:p>
          <a:p>
            <a:pPr marL="472274" lvl="2" indent="-118939" defTabSz="237878">
              <a:spcBef>
                <a:spcPts val="0"/>
              </a:spcBef>
              <a:buSzTx/>
              <a:buNone/>
              <a:tabLst>
                <a:tab pos="71435" algn="l"/>
                <a:tab pos="232164" algn="l"/>
              </a:tabLst>
              <a:defRPr sz="2072" i="0">
                <a:solidFill>
                  <a:srgbClr val="101010"/>
                </a:solidFill>
                <a:effectLst/>
                <a:latin typeface="Times New Roman"/>
                <a:ea typeface="Times New Roman"/>
                <a:cs typeface="Times New Roman"/>
                <a:sym typeface="Times New Roman"/>
              </a:defRPr>
            </a:pPr>
            <a:r>
              <a:rPr sz="2000" dirty="0"/>
              <a:t>	•	Pain that radiates down your leg</a:t>
            </a:r>
          </a:p>
          <a:p>
            <a:pPr marL="472274" lvl="2" indent="-118939" defTabSz="237878">
              <a:spcBef>
                <a:spcPts val="0"/>
              </a:spcBef>
              <a:buSzTx/>
              <a:buNone/>
              <a:tabLst>
                <a:tab pos="71435" algn="l"/>
                <a:tab pos="232164" algn="l"/>
              </a:tabLst>
              <a:defRPr sz="2072" i="0">
                <a:solidFill>
                  <a:srgbClr val="101010"/>
                </a:solidFill>
                <a:effectLst/>
                <a:latin typeface="Times New Roman"/>
                <a:ea typeface="Times New Roman"/>
                <a:cs typeface="Times New Roman"/>
                <a:sym typeface="Times New Roman"/>
              </a:defRPr>
            </a:pPr>
            <a:r>
              <a:rPr sz="2000" dirty="0"/>
              <a:t>	•	Limited flexibility or range of motion of the back</a:t>
            </a:r>
          </a:p>
        </p:txBody>
      </p:sp>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3619500" y="350520"/>
            <a:ext cx="5014318" cy="668298"/>
          </a:xfrm>
          <a:prstGeom prst="rect">
            <a:avLst/>
          </a:prstGeom>
        </p:spPr>
        <p:txBody>
          <a:bodyPr>
            <a:normAutofit/>
          </a:bodyPr>
          <a:lstStyle>
            <a:lvl1pPr>
              <a:defRPr>
                <a:solidFill>
                  <a:srgbClr val="000000"/>
                </a:solidFill>
              </a:defRPr>
            </a:lvl1pPr>
          </a:lstStyle>
          <a:p>
            <a:r>
              <a:rPr sz="3200" b="1" dirty="0">
                <a:solidFill>
                  <a:srgbClr val="FFFFFF"/>
                </a:solidFill>
              </a:rPr>
              <a:t>When to see a </a:t>
            </a:r>
            <a:r>
              <a:rPr sz="3200" b="1" dirty="0" smtClean="0">
                <a:solidFill>
                  <a:srgbClr val="FFFFFF"/>
                </a:solidFill>
              </a:rPr>
              <a:t>Doctor</a:t>
            </a:r>
            <a:r>
              <a:rPr lang="en-US" sz="3200" b="1" dirty="0" smtClean="0">
                <a:solidFill>
                  <a:srgbClr val="FFFFFF"/>
                </a:solidFill>
              </a:rPr>
              <a:t>?</a:t>
            </a:r>
            <a:endParaRPr sz="3200" b="1" dirty="0">
              <a:solidFill>
                <a:srgbClr val="FFFFFF"/>
              </a:solidFill>
            </a:endParaRPr>
          </a:p>
        </p:txBody>
      </p:sp>
      <p:sp>
        <p:nvSpPr>
          <p:cNvPr id="128" name="Shape 128"/>
          <p:cNvSpPr>
            <a:spLocks noGrp="1"/>
          </p:cNvSpPr>
          <p:nvPr>
            <p:ph type="body" idx="1"/>
          </p:nvPr>
        </p:nvSpPr>
        <p:spPr>
          <a:xfrm>
            <a:off x="700683" y="1576627"/>
            <a:ext cx="7590235" cy="4018359"/>
          </a:xfrm>
          <a:prstGeom prst="rect">
            <a:avLst/>
          </a:prstGeom>
        </p:spPr>
        <p:txBody>
          <a:bodyPr>
            <a:noAutofit/>
          </a:bodyPr>
          <a:lstStyle/>
          <a:p>
            <a:pPr>
              <a:buBlip>
                <a:blip r:embed="rId2"/>
              </a:buBlip>
              <a:defRPr sz="2500" i="0">
                <a:solidFill>
                  <a:srgbClr val="000000"/>
                </a:solidFill>
              </a:defRPr>
            </a:pPr>
            <a:r>
              <a:rPr sz="2400" b="1" dirty="0"/>
              <a:t>Most back pain gradually improves with home treatment and self-care, usually within two weeks. If not, see your doctor</a:t>
            </a:r>
          </a:p>
          <a:p>
            <a:pPr>
              <a:buBlip>
                <a:blip r:embed="rId2"/>
              </a:buBlip>
              <a:defRPr sz="2500" i="0">
                <a:solidFill>
                  <a:srgbClr val="000000"/>
                </a:solidFill>
              </a:defRPr>
            </a:pPr>
            <a:r>
              <a:rPr sz="2400" b="1" dirty="0"/>
              <a:t>Seek immediate care if your back pain:</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Causes new bowel or bladder problems</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Is accompanied by fever</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Follows a fall, blow to your back or other injury</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Is severe and doesn't improve with rest</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Spreads down one or both legs, especially if the pain extends below the knee</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Causes weakness, numbness or tingling in one or both legs</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Is accompanied by unexplained weight loss</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If you start having back pain for the first time after age 50, a history of cancer,</a:t>
            </a:r>
          </a:p>
          <a:p>
            <a:pPr marL="321457" lvl="3" indent="160729" defTabSz="321457">
              <a:spcBef>
                <a:spcPts val="0"/>
              </a:spcBef>
              <a:buSzTx/>
              <a:buNone/>
              <a:tabLst>
                <a:tab pos="98223" algn="l"/>
                <a:tab pos="321457" algn="l"/>
              </a:tabLst>
              <a:defRPr sz="1900" i="0">
                <a:solidFill>
                  <a:srgbClr val="101010"/>
                </a:solidFill>
                <a:effectLst/>
                <a:latin typeface="Helvetica"/>
                <a:ea typeface="Helvetica"/>
                <a:cs typeface="Helvetica"/>
                <a:sym typeface="Helvetica"/>
              </a:defRPr>
            </a:pPr>
            <a:r>
              <a:rPr sz="2000" dirty="0"/>
              <a:t>osteoporosis, steroid use, or drug or alcohol abuse</a:t>
            </a:r>
          </a:p>
        </p:txBody>
      </p:sp>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810000" y="427792"/>
            <a:ext cx="4905852" cy="517088"/>
          </a:xfrm>
          <a:prstGeom prst="rect">
            <a:avLst/>
          </a:prstGeom>
        </p:spPr>
        <p:txBody>
          <a:bodyPr>
            <a:normAutofit fontScale="90000"/>
          </a:bodyPr>
          <a:lstStyle>
            <a:lvl1pPr>
              <a:defRPr sz="4500">
                <a:solidFill>
                  <a:srgbClr val="000000"/>
                </a:solidFill>
              </a:defRPr>
            </a:lvl1pPr>
          </a:lstStyle>
          <a:p>
            <a:r>
              <a:rPr sz="3200" dirty="0">
                <a:solidFill>
                  <a:srgbClr val="FFFFFF"/>
                </a:solidFill>
              </a:rPr>
              <a:t>How to Manage Back </a:t>
            </a:r>
            <a:r>
              <a:rPr sz="3200" dirty="0" smtClean="0">
                <a:solidFill>
                  <a:srgbClr val="FFFFFF"/>
                </a:solidFill>
              </a:rPr>
              <a:t>Pain</a:t>
            </a:r>
            <a:r>
              <a:rPr lang="en-US" sz="3200" dirty="0" smtClean="0">
                <a:solidFill>
                  <a:srgbClr val="FFFFFF"/>
                </a:solidFill>
              </a:rPr>
              <a:t>?</a:t>
            </a:r>
            <a:endParaRPr sz="3200" dirty="0">
              <a:solidFill>
                <a:srgbClr val="FFFFFF"/>
              </a:solidFill>
            </a:endParaRPr>
          </a:p>
        </p:txBody>
      </p:sp>
      <p:sp>
        <p:nvSpPr>
          <p:cNvPr id="131" name="Shape 131"/>
          <p:cNvSpPr>
            <a:spLocks noGrp="1"/>
          </p:cNvSpPr>
          <p:nvPr>
            <p:ph type="body" idx="1"/>
          </p:nvPr>
        </p:nvSpPr>
        <p:spPr>
          <a:xfrm>
            <a:off x="694849" y="1367684"/>
            <a:ext cx="7358063" cy="4446253"/>
          </a:xfrm>
          <a:prstGeom prst="rect">
            <a:avLst/>
          </a:prstGeom>
        </p:spPr>
        <p:txBody>
          <a:bodyPr>
            <a:noAutofit/>
          </a:bodyPr>
          <a:lstStyle/>
          <a:p>
            <a:pPr marL="126708" indent="-126708" defTabSz="176623">
              <a:spcBef>
                <a:spcPts val="844"/>
              </a:spcBef>
              <a:buBlip>
                <a:blip r:embed="rId2"/>
              </a:buBlip>
              <a:defRPr sz="2064" i="0">
                <a:solidFill>
                  <a:srgbClr val="000000"/>
                </a:solidFill>
                <a:effectLst>
                  <a:outerShdw blurRad="10922" dist="5461" dir="5400000" rotWithShape="0">
                    <a:srgbClr val="FFFFFF"/>
                  </a:outerShdw>
                </a:effectLst>
                <a:latin typeface="Times New Roman"/>
                <a:ea typeface="Times New Roman"/>
                <a:cs typeface="Times New Roman"/>
                <a:sym typeface="Times New Roman"/>
              </a:defRPr>
            </a:pPr>
            <a:r>
              <a:rPr sz="2000" b="1" dirty="0"/>
              <a:t>Your doctor might order some tests to evaluate your back pain</a:t>
            </a:r>
            <a:r>
              <a:rPr sz="2000" dirty="0"/>
              <a:t/>
            </a:r>
            <a:br>
              <a:rPr sz="2000" dirty="0"/>
            </a:br>
            <a:r>
              <a:rPr sz="2000" b="1" dirty="0"/>
              <a:t>X-ray - MRI or CT scans</a:t>
            </a:r>
            <a:br>
              <a:rPr sz="2000" b="1" dirty="0"/>
            </a:br>
            <a:r>
              <a:rPr sz="2000" b="1" dirty="0"/>
              <a:t>Blood tests</a:t>
            </a:r>
            <a:br>
              <a:rPr sz="2000" b="1" dirty="0"/>
            </a:br>
            <a:r>
              <a:rPr sz="2000" b="1" dirty="0"/>
              <a:t>Bone scan</a:t>
            </a:r>
            <a:br>
              <a:rPr sz="2000" b="1" dirty="0"/>
            </a:br>
            <a:r>
              <a:rPr sz="2000" b="1" dirty="0"/>
              <a:t>Nerve studies (electromyography, or EMG)</a:t>
            </a:r>
          </a:p>
          <a:p>
            <a:pPr marL="126708" indent="-126708" defTabSz="176623">
              <a:spcBef>
                <a:spcPts val="844"/>
              </a:spcBef>
              <a:buBlip>
                <a:blip r:embed="rId2"/>
              </a:buBlip>
              <a:defRPr sz="2064" i="0">
                <a:solidFill>
                  <a:srgbClr val="000000"/>
                </a:solidFill>
                <a:effectLst>
                  <a:outerShdw blurRad="10922" dist="5461" dir="5400000" rotWithShape="0">
                    <a:srgbClr val="FFFFFF"/>
                  </a:outerShdw>
                </a:effectLst>
                <a:latin typeface="Times New Roman"/>
                <a:ea typeface="Times New Roman"/>
                <a:cs typeface="Times New Roman"/>
                <a:sym typeface="Times New Roman"/>
              </a:defRPr>
            </a:pPr>
            <a:r>
              <a:rPr sz="2000" b="1" dirty="0"/>
              <a:t>Treatment of Back Pain may include</a:t>
            </a:r>
            <a:br>
              <a:rPr sz="2000" b="1" dirty="0"/>
            </a:br>
            <a:r>
              <a:rPr sz="2000" b="1" dirty="0"/>
              <a:t>Pain </a:t>
            </a:r>
            <a:r>
              <a:rPr sz="2000" b="1" dirty="0" smtClean="0"/>
              <a:t>Medications</a:t>
            </a:r>
            <a:r>
              <a:rPr lang="en-US" sz="2000" b="1" dirty="0" smtClean="0"/>
              <a:t>			</a:t>
            </a:r>
            <a:r>
              <a:rPr sz="2000" b="1" dirty="0" smtClean="0"/>
              <a:t>Muscle </a:t>
            </a:r>
            <a:r>
              <a:rPr sz="2000" b="1" dirty="0"/>
              <a:t>Relaxants</a:t>
            </a:r>
            <a:br>
              <a:rPr sz="2000" b="1" dirty="0"/>
            </a:br>
            <a:r>
              <a:rPr sz="2000" b="1" dirty="0"/>
              <a:t>Physical </a:t>
            </a:r>
            <a:r>
              <a:rPr sz="2000" b="1" dirty="0" smtClean="0"/>
              <a:t>Therapy</a:t>
            </a:r>
            <a:r>
              <a:rPr lang="en-US" sz="2000" b="1" dirty="0" smtClean="0"/>
              <a:t>			</a:t>
            </a:r>
            <a:r>
              <a:rPr sz="2000" b="1" dirty="0" smtClean="0"/>
              <a:t>Injection</a:t>
            </a:r>
            <a:r>
              <a:rPr sz="2000" b="1" dirty="0"/>
              <a:t/>
            </a:r>
            <a:br>
              <a:rPr sz="2000" b="1" dirty="0"/>
            </a:br>
            <a:r>
              <a:rPr sz="2000" b="1" dirty="0"/>
              <a:t>Surgery</a:t>
            </a:r>
          </a:p>
          <a:p>
            <a:pPr marL="126708" indent="-126708" defTabSz="176623">
              <a:spcBef>
                <a:spcPts val="844"/>
              </a:spcBef>
              <a:buBlip>
                <a:blip r:embed="rId2"/>
              </a:buBlip>
              <a:defRPr sz="2064" i="0">
                <a:solidFill>
                  <a:srgbClr val="000000"/>
                </a:solidFill>
                <a:effectLst>
                  <a:outerShdw blurRad="10922" dist="5461" dir="5400000" rotWithShape="0">
                    <a:srgbClr val="FFFFFF"/>
                  </a:outerShdw>
                </a:effectLst>
                <a:latin typeface="Times New Roman"/>
                <a:ea typeface="Times New Roman"/>
                <a:cs typeface="Times New Roman"/>
                <a:sym typeface="Times New Roman"/>
              </a:defRPr>
            </a:pPr>
            <a:r>
              <a:rPr sz="2000" b="1" dirty="0"/>
              <a:t>Alternative </a:t>
            </a:r>
            <a:r>
              <a:rPr sz="2000" dirty="0"/>
              <a:t>treatments may ease symptoms of back pain. Always discuss the benefits and risks with your doctor before starting any new alternative therapy</a:t>
            </a:r>
          </a:p>
          <a:p>
            <a:pPr marL="138227" lvl="1" indent="-69113" defTabSz="138227">
              <a:spcBef>
                <a:spcPts val="0"/>
              </a:spcBef>
              <a:buSzTx/>
              <a:buNone/>
              <a:tabLst>
                <a:tab pos="35717" algn="l"/>
                <a:tab pos="133941" algn="l"/>
              </a:tabLst>
              <a:defRPr sz="2064" i="0">
                <a:solidFill>
                  <a:srgbClr val="101010"/>
                </a:solidFill>
                <a:effectLst/>
                <a:latin typeface="Times New Roman"/>
                <a:ea typeface="Times New Roman"/>
                <a:cs typeface="Times New Roman"/>
                <a:sym typeface="Times New Roman"/>
              </a:defRPr>
            </a:pPr>
            <a:r>
              <a:rPr sz="2000" b="1" dirty="0"/>
              <a:t>	•	Chiropractic </a:t>
            </a:r>
            <a:r>
              <a:rPr sz="2000" b="1" dirty="0" smtClean="0"/>
              <a:t>care</a:t>
            </a:r>
            <a:r>
              <a:rPr lang="en-US" sz="2000" b="1" dirty="0" smtClean="0"/>
              <a:t>			</a:t>
            </a:r>
            <a:r>
              <a:rPr sz="2000" b="1" dirty="0"/>
              <a:t>	•	Acupuncture</a:t>
            </a:r>
          </a:p>
          <a:p>
            <a:pPr marL="138227" lvl="1" indent="-69113" defTabSz="138227">
              <a:spcBef>
                <a:spcPts val="0"/>
              </a:spcBef>
              <a:buSzTx/>
              <a:buNone/>
              <a:tabLst>
                <a:tab pos="35717" algn="l"/>
                <a:tab pos="133941" algn="l"/>
              </a:tabLst>
              <a:defRPr sz="2064" i="0">
                <a:solidFill>
                  <a:srgbClr val="101010"/>
                </a:solidFill>
                <a:effectLst/>
                <a:latin typeface="Times New Roman"/>
                <a:ea typeface="Times New Roman"/>
                <a:cs typeface="Times New Roman"/>
                <a:sym typeface="Times New Roman"/>
              </a:defRPr>
            </a:pPr>
            <a:r>
              <a:rPr sz="2000" b="1" dirty="0"/>
              <a:t>	•	</a:t>
            </a:r>
            <a:r>
              <a:rPr sz="2000" b="1" dirty="0" smtClean="0"/>
              <a:t>Massage</a:t>
            </a:r>
            <a:r>
              <a:rPr lang="en-US" sz="2000" b="1" dirty="0" smtClean="0"/>
              <a:t>										</a:t>
            </a:r>
            <a:r>
              <a:rPr sz="2000" b="1" dirty="0"/>
              <a:t>	•	Yoga</a:t>
            </a:r>
          </a:p>
        </p:txBody>
      </p:sp>
      <p:sp>
        <p:nvSpPr>
          <p:cNvPr id="2" name="Slide Number Placeholder 1"/>
          <p:cNvSpPr>
            <a:spLocks noGrp="1"/>
          </p:cNvSpPr>
          <p:nvPr>
            <p:ph type="sldNum" sz="quarter" idx="2"/>
          </p:nvPr>
        </p:nvSpPr>
        <p:spPr/>
        <p:txBody>
          <a:bodyPr/>
          <a:lstStyle/>
          <a:p>
            <a:fld id="{86CB4B4D-7CA3-9044-876B-883B54F8677D}" type="slidenum">
              <a:rPr lang="uk-UA" smtClean="0"/>
              <a:pPr/>
              <a:t>26</a:t>
            </a:fld>
            <a:endParaRPr lang="uk-UA"/>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27</a:t>
            </a:fld>
            <a:endParaRPr lang="en-US"/>
          </a:p>
        </p:txBody>
      </p:sp>
      <p:sp>
        <p:nvSpPr>
          <p:cNvPr id="5" name="Content Placeholder 2"/>
          <p:cNvSpPr txBox="1">
            <a:spLocks/>
          </p:cNvSpPr>
          <p:nvPr/>
        </p:nvSpPr>
        <p:spPr>
          <a:xfrm>
            <a:off x="644904" y="1512315"/>
            <a:ext cx="78867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000000"/>
                </a:solidFill>
              </a:rPr>
              <a:t>Four Priorities for 2017</a:t>
            </a:r>
            <a:endParaRPr lang="en-US" dirty="0" smtClean="0">
              <a:solidFill>
                <a:srgbClr val="000000"/>
              </a:solidFill>
            </a:endParaRPr>
          </a:p>
          <a:p>
            <a:pPr marL="514350" indent="-514350">
              <a:buFont typeface="+mj-lt"/>
              <a:buAutoNum type="arabicPeriod"/>
            </a:pPr>
            <a:r>
              <a:rPr lang="en-US" b="1" dirty="0" smtClean="0">
                <a:solidFill>
                  <a:srgbClr val="000000"/>
                </a:solidFill>
              </a:rPr>
              <a:t>At least 50% of Tajnid to attend monthly meetings where we </a:t>
            </a:r>
            <a:r>
              <a:rPr lang="en-US" b="1" smtClean="0">
                <a:solidFill>
                  <a:srgbClr val="000000"/>
                </a:solidFill>
              </a:rPr>
              <a:t>discuss </a:t>
            </a:r>
            <a:r>
              <a:rPr lang="en-US" b="1" smtClean="0">
                <a:solidFill>
                  <a:srgbClr val="000000"/>
                </a:solidFill>
              </a:rPr>
              <a:t>Huzoor’s vision</a:t>
            </a:r>
            <a:r>
              <a:rPr lang="en-US" b="1" dirty="0" smtClean="0">
                <a:solidFill>
                  <a:srgbClr val="000000"/>
                </a:solidFill>
              </a:rPr>
              <a:t>: “Save yourself and your families from a fire” in interactive discussions.</a:t>
            </a:r>
          </a:p>
          <a:p>
            <a:pPr marL="514350" indent="-514350">
              <a:buFont typeface="+mj-lt"/>
              <a:buAutoNum type="arabicPeriod"/>
            </a:pPr>
            <a:r>
              <a:rPr lang="en-US" b="1" dirty="0" smtClean="0">
                <a:solidFill>
                  <a:srgbClr val="000000"/>
                </a:solidFill>
              </a:rPr>
              <a:t>Bring 350+ new </a:t>
            </a:r>
            <a:r>
              <a:rPr lang="en-US" b="1" dirty="0" err="1" smtClean="0">
                <a:solidFill>
                  <a:srgbClr val="000000"/>
                </a:solidFill>
              </a:rPr>
              <a:t>Ansar</a:t>
            </a:r>
            <a:r>
              <a:rPr lang="en-US" b="1" dirty="0" smtClean="0">
                <a:solidFill>
                  <a:srgbClr val="000000"/>
                </a:solidFill>
              </a:rPr>
              <a:t> in </a:t>
            </a:r>
            <a:r>
              <a:rPr lang="en-US" b="1" dirty="0" err="1" smtClean="0">
                <a:solidFill>
                  <a:srgbClr val="000000"/>
                </a:solidFill>
              </a:rPr>
              <a:t>Nazam</a:t>
            </a:r>
            <a:r>
              <a:rPr lang="en-US" b="1" dirty="0" smtClean="0">
                <a:solidFill>
                  <a:srgbClr val="000000"/>
                </a:solidFill>
              </a:rPr>
              <a:t>-e-</a:t>
            </a:r>
            <a:r>
              <a:rPr lang="en-US" b="1" dirty="0" err="1" smtClean="0">
                <a:solidFill>
                  <a:srgbClr val="000000"/>
                </a:solidFill>
              </a:rPr>
              <a:t>Wasiyat</a:t>
            </a:r>
            <a:r>
              <a:rPr lang="en-US" b="1" dirty="0" smtClean="0">
                <a:solidFill>
                  <a:srgbClr val="000000"/>
                </a:solidFill>
              </a:rPr>
              <a:t> (The targets for small, medium and Large </a:t>
            </a:r>
            <a:r>
              <a:rPr lang="en-US" b="1" dirty="0" err="1" smtClean="0">
                <a:solidFill>
                  <a:srgbClr val="000000"/>
                </a:solidFill>
              </a:rPr>
              <a:t>Majlis</a:t>
            </a:r>
            <a:r>
              <a:rPr lang="en-US" b="1" dirty="0" smtClean="0">
                <a:solidFill>
                  <a:srgbClr val="000000"/>
                </a:solidFill>
              </a:rPr>
              <a:t> are 3, 5, and 7, respectively)</a:t>
            </a:r>
          </a:p>
          <a:p>
            <a:pPr marL="514350" indent="-514350">
              <a:buFont typeface="+mj-lt"/>
              <a:buAutoNum type="arabicPeriod"/>
            </a:pPr>
            <a:r>
              <a:rPr lang="en-US" b="1" dirty="0">
                <a:solidFill>
                  <a:srgbClr val="000000"/>
                </a:solidFill>
              </a:rPr>
              <a:t>Help establish a culture of congregational </a:t>
            </a:r>
            <a:r>
              <a:rPr lang="en-US" b="1" dirty="0" err="1">
                <a:solidFill>
                  <a:srgbClr val="000000"/>
                </a:solidFill>
              </a:rPr>
              <a:t>Salat</a:t>
            </a:r>
            <a:r>
              <a:rPr lang="en-US" b="1" dirty="0" smtClean="0">
                <a:solidFill>
                  <a:srgbClr val="000000"/>
                </a:solidFill>
              </a:rPr>
              <a:t>.</a:t>
            </a:r>
          </a:p>
          <a:p>
            <a:pPr marL="514350" indent="-514350">
              <a:buFont typeface="+mj-lt"/>
              <a:buAutoNum type="arabicPeriod"/>
            </a:pPr>
            <a:r>
              <a:rPr lang="en-US" b="1" dirty="0" smtClean="0">
                <a:solidFill>
                  <a:srgbClr val="000000"/>
                </a:solidFill>
              </a:rPr>
              <a:t>More than 50% </a:t>
            </a:r>
            <a:r>
              <a:rPr lang="en-US" b="1" dirty="0" err="1" smtClean="0">
                <a:solidFill>
                  <a:srgbClr val="000000"/>
                </a:solidFill>
              </a:rPr>
              <a:t>Tajnid</a:t>
            </a:r>
            <a:r>
              <a:rPr lang="en-US" b="1" dirty="0" smtClean="0">
                <a:solidFill>
                  <a:srgbClr val="000000"/>
                </a:solidFill>
              </a:rPr>
              <a:t> to attend National </a:t>
            </a:r>
            <a:r>
              <a:rPr lang="en-US" b="1" dirty="0" err="1" smtClean="0">
                <a:solidFill>
                  <a:srgbClr val="000000"/>
                </a:solidFill>
              </a:rPr>
              <a:t>Ijtima</a:t>
            </a:r>
            <a:r>
              <a:rPr lang="en-US" b="1" dirty="0" smtClean="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0" indent="0">
              <a:buNone/>
            </a:pPr>
            <a:r>
              <a:rPr lang="en-US" b="1" dirty="0" smtClean="0"/>
              <a:t>Local Reminders</a:t>
            </a:r>
          </a:p>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28</a:t>
            </a:fld>
            <a:endParaRPr lang="en-US"/>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3</a:t>
            </a:fld>
            <a:endParaRPr lang="en-US"/>
          </a:p>
        </p:txBody>
      </p:sp>
      <p:sp>
        <p:nvSpPr>
          <p:cNvPr id="3" name="Rectangle 2"/>
          <p:cNvSpPr/>
          <p:nvPr/>
        </p:nvSpPr>
        <p:spPr>
          <a:xfrm>
            <a:off x="3983713" y="436398"/>
            <a:ext cx="2766142" cy="523220"/>
          </a:xfrm>
          <a:prstGeom prst="rect">
            <a:avLst/>
          </a:prstGeom>
        </p:spPr>
        <p:txBody>
          <a:bodyPr wrap="none">
            <a:spAutoFit/>
          </a:bodyPr>
          <a:lstStyle/>
          <a:p>
            <a:r>
              <a:rPr lang="en-US" sz="2800" b="1" dirty="0" smtClean="0">
                <a:solidFill>
                  <a:schemeClr val="bg1"/>
                </a:solidFill>
              </a:rPr>
              <a:t>Why do </a:t>
            </a:r>
            <a:r>
              <a:rPr lang="en-US" sz="2800" b="1" dirty="0" err="1" smtClean="0">
                <a:solidFill>
                  <a:schemeClr val="bg1"/>
                </a:solidFill>
              </a:rPr>
              <a:t>Wasiyat</a:t>
            </a:r>
            <a:r>
              <a:rPr lang="en-US" sz="2800" b="1" dirty="0" smtClean="0">
                <a:solidFill>
                  <a:schemeClr val="bg1"/>
                </a:solidFill>
              </a:rPr>
              <a:t>?</a:t>
            </a:r>
            <a:endParaRPr lang="en-US" sz="2800" b="1" dirty="0">
              <a:solidFill>
                <a:schemeClr val="bg1"/>
              </a:solidFill>
            </a:endParaRPr>
          </a:p>
        </p:txBody>
      </p:sp>
      <p:sp>
        <p:nvSpPr>
          <p:cNvPr id="4" name="Rectangle 3"/>
          <p:cNvSpPr/>
          <p:nvPr/>
        </p:nvSpPr>
        <p:spPr>
          <a:xfrm>
            <a:off x="800100" y="1582341"/>
            <a:ext cx="7658100" cy="3544560"/>
          </a:xfrm>
          <a:prstGeom prst="rect">
            <a:avLst/>
          </a:prstGeom>
        </p:spPr>
        <p:txBody>
          <a:bodyPr wrap="square">
            <a:spAutoFit/>
          </a:bodyPr>
          <a:lstStyle/>
          <a:p>
            <a:pPr marR="0" lvl="0" algn="just">
              <a:spcBef>
                <a:spcPts val="0"/>
              </a:spcBef>
              <a:spcAft>
                <a:spcPts val="1000"/>
              </a:spcAft>
            </a:pPr>
            <a:r>
              <a:rPr lang="en-US" sz="2400" dirty="0">
                <a:ea typeface="Calibri" panose="020F0502020204030204" pitchFamily="34" charset="0"/>
                <a:cs typeface="Arial" panose="020B0604020202020204" pitchFamily="34" charset="0"/>
              </a:rPr>
              <a:t>To those who feel that their standards of piety are still not high enough to join </a:t>
            </a:r>
            <a:r>
              <a:rPr lang="en-US" sz="2400" dirty="0" err="1">
                <a:ea typeface="Calibri" panose="020F0502020204030204" pitchFamily="34" charset="0"/>
                <a:cs typeface="Arial" panose="020B0604020202020204" pitchFamily="34" charset="0"/>
              </a:rPr>
              <a:t>Nizam</a:t>
            </a:r>
            <a:r>
              <a:rPr lang="en-US" sz="2400" dirty="0">
                <a:ea typeface="Calibri" panose="020F0502020204030204" pitchFamily="34" charset="0"/>
                <a:cs typeface="Arial" panose="020B0604020202020204" pitchFamily="34" charset="0"/>
              </a:rPr>
              <a:t>-e-</a:t>
            </a:r>
            <a:r>
              <a:rPr lang="en-US" sz="2400" dirty="0" err="1">
                <a:ea typeface="Calibri" panose="020F0502020204030204" pitchFamily="34" charset="0"/>
                <a:cs typeface="Arial" panose="020B0604020202020204" pitchFamily="34" charset="0"/>
              </a:rPr>
              <a:t>Wasiyyat</a:t>
            </a:r>
            <a:r>
              <a:rPr lang="en-US" sz="2400" dirty="0">
                <a:ea typeface="Calibri" panose="020F0502020204030204" pitchFamily="34" charset="0"/>
                <a:cs typeface="Arial" panose="020B0604020202020204" pitchFamily="34" charset="0"/>
              </a:rPr>
              <a:t>, </a:t>
            </a:r>
            <a:r>
              <a:rPr lang="en-US" sz="2400" dirty="0" err="1" smtClean="0">
                <a:ea typeface="Calibri" panose="020F0502020204030204" pitchFamily="34" charset="0"/>
                <a:cs typeface="Arial" panose="020B0604020202020204" pitchFamily="34" charset="0"/>
              </a:rPr>
              <a:t>Huzur</a:t>
            </a:r>
            <a:r>
              <a:rPr lang="en-US" sz="2400" baseline="30000" dirty="0" err="1" smtClean="0">
                <a:ea typeface="Calibri" panose="020F0502020204030204" pitchFamily="34" charset="0"/>
                <a:cs typeface="Arial" panose="020B0604020202020204" pitchFamily="34" charset="0"/>
              </a:rPr>
              <a:t>ab</a:t>
            </a:r>
            <a:r>
              <a:rPr lang="en-US" sz="2400" dirty="0" smtClean="0">
                <a:ea typeface="Calibri" panose="020F0502020204030204" pitchFamily="34" charset="0"/>
                <a:cs typeface="Arial" panose="020B0604020202020204" pitchFamily="34" charset="0"/>
              </a:rPr>
              <a:t> </a:t>
            </a:r>
            <a:r>
              <a:rPr lang="en-US" sz="2400" dirty="0">
                <a:ea typeface="Calibri" panose="020F0502020204030204" pitchFamily="34" charset="0"/>
                <a:cs typeface="Arial" panose="020B0604020202020204" pitchFamily="34" charset="0"/>
              </a:rPr>
              <a:t>said, “This is such a revolutionary </a:t>
            </a:r>
            <a:r>
              <a:rPr lang="en-US" sz="2400" i="1" dirty="0" err="1">
                <a:ea typeface="Calibri" panose="020F0502020204030204" pitchFamily="34" charset="0"/>
                <a:cs typeface="Arial" panose="020B0604020202020204" pitchFamily="34" charset="0"/>
              </a:rPr>
              <a:t>Nizam</a:t>
            </a:r>
            <a:r>
              <a:rPr lang="en-US" sz="2400" dirty="0">
                <a:ea typeface="Calibri" panose="020F0502020204030204" pitchFamily="34" charset="0"/>
                <a:cs typeface="Arial" panose="020B0604020202020204" pitchFamily="34" charset="0"/>
              </a:rPr>
              <a:t> (System) that if a person joins it with true intentions and later makes sincere efforts for self improvement in accordance with sayings of the Promised </a:t>
            </a:r>
            <a:r>
              <a:rPr lang="en-US" sz="2400" dirty="0" err="1">
                <a:ea typeface="Calibri" panose="020F0502020204030204" pitchFamily="34" charset="0"/>
                <a:cs typeface="Arial" panose="020B0604020202020204" pitchFamily="34" charset="0"/>
              </a:rPr>
              <a:t>Messiah</a:t>
            </a:r>
            <a:r>
              <a:rPr lang="en-US" sz="2400" baseline="30000" dirty="0" err="1">
                <a:ea typeface="Calibri" panose="020F0502020204030204" pitchFamily="34" charset="0"/>
                <a:cs typeface="Arial" panose="020B0604020202020204" pitchFamily="34" charset="0"/>
              </a:rPr>
              <a:t>as</a:t>
            </a:r>
            <a:r>
              <a:rPr lang="en-US" sz="2400" dirty="0">
                <a:ea typeface="Calibri" panose="020F0502020204030204" pitchFamily="34" charset="0"/>
                <a:cs typeface="Arial" panose="020B0604020202020204" pitchFamily="34" charset="0"/>
              </a:rPr>
              <a:t>, then with the blessings of this </a:t>
            </a:r>
            <a:r>
              <a:rPr lang="en-US" sz="2400" i="1" dirty="0" err="1">
                <a:ea typeface="Calibri" panose="020F0502020204030204" pitchFamily="34" charset="0"/>
                <a:cs typeface="Arial" panose="020B0604020202020204" pitchFamily="34" charset="0"/>
              </a:rPr>
              <a:t>Nizam</a:t>
            </a:r>
            <a:r>
              <a:rPr lang="en-US" sz="2400" dirty="0">
                <a:ea typeface="Calibri" panose="020F0502020204030204" pitchFamily="34" charset="0"/>
                <a:cs typeface="Arial" panose="020B0604020202020204" pitchFamily="34" charset="0"/>
              </a:rPr>
              <a:t> the long spiritual journey that would take years to finish will be covered in days, and that of days will be covered in hours</a:t>
            </a:r>
            <a:r>
              <a:rPr lang="en-US" sz="2400" dirty="0" smtClean="0">
                <a:ea typeface="Calibri" panose="020F0502020204030204" pitchFamily="34" charset="0"/>
                <a:cs typeface="Arial" panose="020B0604020202020204" pitchFamily="34" charset="0"/>
              </a:rPr>
              <a:t>.”</a:t>
            </a:r>
          </a:p>
          <a:p>
            <a:pPr marR="0" lvl="0" algn="just">
              <a:spcBef>
                <a:spcPts val="0"/>
              </a:spcBef>
              <a:spcAft>
                <a:spcPts val="1000"/>
              </a:spcAft>
            </a:pPr>
            <a:r>
              <a:rPr lang="en-US" sz="2400" i="1" dirty="0">
                <a:ea typeface="Calibri" panose="020F0502020204030204" pitchFamily="34" charset="0"/>
                <a:cs typeface="Arial" panose="020B0604020202020204" pitchFamily="34" charset="0"/>
              </a:rPr>
              <a:t>	</a:t>
            </a:r>
            <a:r>
              <a:rPr lang="en-US" sz="2400" i="1" dirty="0" smtClean="0">
                <a:ea typeface="Calibri" panose="020F0502020204030204" pitchFamily="34" charset="0"/>
                <a:cs typeface="Arial" panose="020B0604020202020204" pitchFamily="34" charset="0"/>
              </a:rPr>
              <a:t>(</a:t>
            </a:r>
            <a:r>
              <a:rPr lang="en-US" sz="2400" i="1" dirty="0">
                <a:ea typeface="Calibri" panose="020F0502020204030204" pitchFamily="34" charset="0"/>
                <a:cs typeface="Arial" panose="020B0604020202020204" pitchFamily="34" charset="0"/>
              </a:rPr>
              <a:t>Al </a:t>
            </a:r>
            <a:r>
              <a:rPr lang="en-US" sz="2400" i="1" dirty="0" err="1">
                <a:ea typeface="Calibri" panose="020F0502020204030204" pitchFamily="34" charset="0"/>
                <a:cs typeface="Arial" panose="020B0604020202020204" pitchFamily="34" charset="0"/>
              </a:rPr>
              <a:t>Fazl</a:t>
            </a:r>
            <a:r>
              <a:rPr lang="en-US" sz="2400" i="1" dirty="0">
                <a:ea typeface="Calibri" panose="020F0502020204030204" pitchFamily="34" charset="0"/>
                <a:cs typeface="Arial" panose="020B0604020202020204" pitchFamily="34" charset="0"/>
              </a:rPr>
              <a:t> International, Vol. 11, Issue No. 50, 2004)</a:t>
            </a:r>
            <a:endParaRPr lang="en-US"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194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487" y="1162440"/>
            <a:ext cx="8562738" cy="4430395"/>
          </a:xfrm>
        </p:spPr>
        <p:txBody>
          <a:bodyPr>
            <a:noAutofit/>
          </a:bodyPr>
          <a:lstStyle/>
          <a:p>
            <a:pPr marL="0" indent="0">
              <a:buNone/>
            </a:pPr>
            <a:r>
              <a:rPr lang="en-US" sz="2400" b="1" dirty="0" smtClean="0"/>
              <a:t>The Holy Quran has all sorts of guidance</a:t>
            </a:r>
          </a:p>
          <a:p>
            <a:pPr marL="0" indent="0">
              <a:buNone/>
            </a:pPr>
            <a:r>
              <a:rPr lang="en-US" sz="2200" dirty="0"/>
              <a:t>The Holy Quran is wonderful book. The unlettered person (the Holy Prophet (</a:t>
            </a:r>
            <a:r>
              <a:rPr lang="en-US" sz="2200" dirty="0" err="1"/>
              <a:t>sas</a:t>
            </a:r>
            <a:r>
              <a:rPr lang="en-US" sz="2200" dirty="0"/>
              <a:t>) did not only give a Book to the world and taught wisdom, he also made them tread on the path of purification.  So much so that they became the recipient of help of God.  </a:t>
            </a:r>
            <a:r>
              <a:rPr lang="en-US" sz="2200" u="sng" dirty="0"/>
              <a:t>Behold and ponder over it, the Holy Quran guides every types of man to what he wishes to get</a:t>
            </a:r>
            <a:r>
              <a:rPr lang="en-US" sz="2200" dirty="0"/>
              <a:t> (the Almighty God) and quenches the thirst of every thirsty person who is thirsting for Truth. Just imagine, to whom was granted this fountainhead of light; It was given to the Holy Prophet </a:t>
            </a:r>
            <a:r>
              <a:rPr lang="en-US" sz="2200" dirty="0" smtClean="0"/>
              <a:t>Mohammad </a:t>
            </a:r>
            <a:r>
              <a:rPr lang="en-US" sz="2200" dirty="0"/>
              <a:t>(</a:t>
            </a:r>
            <a:r>
              <a:rPr lang="en-US" sz="2200" dirty="0" smtClean="0"/>
              <a:t>saw) </a:t>
            </a:r>
            <a:r>
              <a:rPr lang="en-US" sz="2200" dirty="0"/>
              <a:t>who on the one hand was unlettered and on the other hand he talked of things that had never been talked. This is the perfect grace of God so that people may be able to understand as to how far can go in having communion with God. </a:t>
            </a:r>
            <a:endParaRPr lang="en-US" sz="2200" dirty="0" smtClean="0"/>
          </a:p>
          <a:p>
            <a:pPr marL="0" indent="0" algn="r">
              <a:buNone/>
            </a:pPr>
            <a:r>
              <a:rPr lang="en-US" sz="2200" dirty="0" smtClean="0"/>
              <a:t>(</a:t>
            </a:r>
            <a:r>
              <a:rPr lang="en-US" sz="2200" dirty="0" err="1"/>
              <a:t>Malfoozat</a:t>
            </a:r>
            <a:r>
              <a:rPr lang="en-US" sz="2200" dirty="0"/>
              <a:t> Vol.1, page 117)</a:t>
            </a:r>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230" y="1206029"/>
            <a:ext cx="8042910" cy="4430395"/>
          </a:xfrm>
        </p:spPr>
        <p:txBody>
          <a:bodyPr>
            <a:noAutofit/>
          </a:bodyPr>
          <a:lstStyle/>
          <a:p>
            <a:pPr marL="0" indent="0">
              <a:buNone/>
            </a:pPr>
            <a:r>
              <a:rPr lang="en-US" sz="2400" b="1" u="sng" dirty="0"/>
              <a:t>Promised Messiah: Importance of Congregational Prayers</a:t>
            </a:r>
            <a:endParaRPr lang="en-US" sz="2400" dirty="0"/>
          </a:p>
          <a:p>
            <a:pPr marL="0" indent="0">
              <a:buNone/>
            </a:pPr>
            <a:r>
              <a:rPr lang="en-US" sz="2400" dirty="0" err="1"/>
              <a:t>Hazrat</a:t>
            </a:r>
            <a:r>
              <a:rPr lang="en-US" sz="2400" dirty="0"/>
              <a:t> </a:t>
            </a:r>
            <a:r>
              <a:rPr lang="en-US" sz="2400" dirty="0" err="1"/>
              <a:t>Muṣleḥ</a:t>
            </a:r>
            <a:r>
              <a:rPr lang="en-US" sz="2400" dirty="0"/>
              <a:t> </a:t>
            </a:r>
            <a:r>
              <a:rPr lang="en-US" sz="2400" dirty="0" err="1"/>
              <a:t>Mau‘ūd</a:t>
            </a:r>
            <a:r>
              <a:rPr lang="en-US" sz="2400" dirty="0"/>
              <a:t> </a:t>
            </a:r>
            <a:r>
              <a:rPr lang="en-US" sz="2400" dirty="0" smtClean="0"/>
              <a:t>(</a:t>
            </a:r>
            <a:r>
              <a:rPr lang="en-US" sz="2400" dirty="0" err="1" smtClean="0"/>
              <a:t>ra</a:t>
            </a:r>
            <a:r>
              <a:rPr lang="en-US" sz="2400" dirty="0" smtClean="0"/>
              <a:t>), </a:t>
            </a:r>
            <a:r>
              <a:rPr lang="en-US" sz="2400" dirty="0"/>
              <a:t>after having related an incident regarding the importance the Promised Messiah </a:t>
            </a:r>
            <a:r>
              <a:rPr lang="en-US" sz="2400" dirty="0" smtClean="0"/>
              <a:t>(as)</a:t>
            </a:r>
            <a:r>
              <a:rPr lang="en-US" sz="2400" dirty="0"/>
              <a:t> had placed on offering five daily prayers in congregation, said that at times, when the Promised Messiah </a:t>
            </a:r>
            <a:r>
              <a:rPr lang="en-US" sz="2400" dirty="0" smtClean="0"/>
              <a:t>(as)</a:t>
            </a:r>
            <a:r>
              <a:rPr lang="en-US" sz="2400" dirty="0"/>
              <a:t> was unable to go to the mosque for offering prayer, he would offer it in congregation at home. Hence, members of the </a:t>
            </a:r>
            <a:r>
              <a:rPr lang="en-US" sz="2400" dirty="0" err="1"/>
              <a:t>Jamā‘at</a:t>
            </a:r>
            <a:r>
              <a:rPr lang="en-US" sz="2400" dirty="0"/>
              <a:t> should try to congregate together for prayer. And, those who might not be able to do so should ask their wives and children to join them in prayer to make it congregational. In short, members of the </a:t>
            </a:r>
            <a:r>
              <a:rPr lang="en-US" sz="2400" dirty="0" err="1"/>
              <a:t>Jamā‘at</a:t>
            </a:r>
            <a:r>
              <a:rPr lang="en-US" sz="2400" dirty="0"/>
              <a:t> should make sure that wherever they are they offer prayer in congregation</a:t>
            </a:r>
            <a:r>
              <a:rPr lang="en-US" sz="2400" dirty="0" smtClean="0"/>
              <a:t>.</a:t>
            </a:r>
          </a:p>
          <a:p>
            <a:pPr marL="0" indent="0">
              <a:buNone/>
            </a:pPr>
            <a:r>
              <a:rPr lang="en-US" sz="2400" dirty="0" smtClean="0"/>
              <a:t>(</a:t>
            </a:r>
            <a:r>
              <a:rPr lang="en-US" sz="2400" dirty="0"/>
              <a:t>Friday Sermon of Friday Sermon of </a:t>
            </a:r>
            <a:r>
              <a:rPr lang="en-US" sz="2400" dirty="0" err="1"/>
              <a:t>Hadhrat</a:t>
            </a:r>
            <a:r>
              <a:rPr lang="en-US" sz="2400" dirty="0"/>
              <a:t> </a:t>
            </a:r>
            <a:r>
              <a:rPr lang="en-US" sz="2400" dirty="0" err="1"/>
              <a:t>Khalifatul</a:t>
            </a:r>
            <a:r>
              <a:rPr lang="en-US" sz="2400" dirty="0"/>
              <a:t> </a:t>
            </a:r>
            <a:r>
              <a:rPr lang="en-US" sz="2400" dirty="0" err="1"/>
              <a:t>Masih</a:t>
            </a:r>
            <a:r>
              <a:rPr lang="en-US" sz="2400" dirty="0"/>
              <a:t> V </a:t>
            </a:r>
            <a:r>
              <a:rPr lang="en-US" sz="2400" dirty="0" smtClean="0"/>
              <a:t>(aba), </a:t>
            </a:r>
            <a:r>
              <a:rPr lang="en-US" sz="2400" dirty="0"/>
              <a:t>February 6, 2015)</a:t>
            </a:r>
          </a:p>
        </p:txBody>
      </p:sp>
      <p:sp>
        <p:nvSpPr>
          <p:cNvPr id="2" name="Rectangle 1"/>
          <p:cNvSpPr/>
          <p:nvPr/>
        </p:nvSpPr>
        <p:spPr>
          <a:xfrm>
            <a:off x="3477723" y="38183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a:solidFill>
                  <a:schemeClr val="bg1"/>
                </a:solidFill>
              </a:rPr>
              <a:t>!</a:t>
            </a:r>
          </a:p>
        </p:txBody>
      </p:sp>
      <p:sp>
        <p:nvSpPr>
          <p:cNvPr id="4" name="Slide Number Placeholder 3"/>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5600" y="1539240"/>
            <a:ext cx="8339320" cy="446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Have we played our role in strengthening the </a:t>
            </a:r>
            <a:r>
              <a:rPr lang="en-US" sz="4800" dirty="0" smtClean="0">
                <a:solidFill>
                  <a:schemeClr val="tx1"/>
                </a:solidFill>
              </a:rPr>
              <a:t>economic conditions </a:t>
            </a:r>
            <a:r>
              <a:rPr lang="en-US" sz="4800" dirty="0">
                <a:solidFill>
                  <a:schemeClr val="tx1"/>
                </a:solidFill>
              </a:rPr>
              <a:t>of our community?</a:t>
            </a:r>
          </a:p>
        </p:txBody>
      </p:sp>
      <p:sp>
        <p:nvSpPr>
          <p:cNvPr id="2" name="Slide Number Placeholder 1"/>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321" y="1832074"/>
            <a:ext cx="4740296" cy="3785652"/>
          </a:xfrm>
          <a:prstGeom prst="rect">
            <a:avLst/>
          </a:prstGeom>
        </p:spPr>
        <p:txBody>
          <a:bodyPr wrap="square">
            <a:spAutoFit/>
          </a:bodyPr>
          <a:lstStyle/>
          <a:p>
            <a:r>
              <a:rPr lang="en-US" sz="2400" dirty="0"/>
              <a:t>[2:273] It is not thy responsibility to make them follow the right path; but Allah guides whomsoever He pleases. And whatever of wealth you spend, it is for yourselves, while you spend not but to seek the </a:t>
            </a:r>
            <a:r>
              <a:rPr lang="en-US" sz="2400" dirty="0" err="1"/>
              <a:t>favour</a:t>
            </a:r>
            <a:r>
              <a:rPr lang="en-US" sz="2400" dirty="0"/>
              <a:t> of Allah. And whatever of wealth you spend, it shall be paid back to you in full and you shall not be wronged.</a:t>
            </a:r>
            <a:endParaRPr lang="en-US" sz="2400" b="1" dirty="0"/>
          </a:p>
        </p:txBody>
      </p:sp>
      <p:sp>
        <p:nvSpPr>
          <p:cNvPr id="6" name="TextBox 5"/>
          <p:cNvSpPr txBox="1"/>
          <p:nvPr/>
        </p:nvSpPr>
        <p:spPr>
          <a:xfrm>
            <a:off x="4683505" y="1027734"/>
            <a:ext cx="3723070" cy="400110"/>
          </a:xfrm>
          <a:prstGeom prst="rect">
            <a:avLst/>
          </a:prstGeom>
          <a:noFill/>
        </p:spPr>
        <p:txBody>
          <a:bodyPr wrap="none" rtlCol="0">
            <a:spAutoFit/>
          </a:bodyPr>
          <a:lstStyle/>
          <a:p>
            <a:r>
              <a:rPr lang="en-US" sz="2000" dirty="0"/>
              <a:t>Click             to listen the recitation</a:t>
            </a:r>
          </a:p>
        </p:txBody>
      </p:sp>
      <p:pic>
        <p:nvPicPr>
          <p:cNvPr id="2" name="Picture 1"/>
          <p:cNvPicPr>
            <a:picLocks noChangeAspect="1"/>
          </p:cNvPicPr>
          <p:nvPr/>
        </p:nvPicPr>
        <p:blipFill>
          <a:blip r:embed="rId5"/>
          <a:stretch>
            <a:fillRect/>
          </a:stretch>
        </p:blipFill>
        <p:spPr>
          <a:xfrm>
            <a:off x="5053632" y="1953737"/>
            <a:ext cx="3870071" cy="3003175"/>
          </a:xfrm>
          <a:prstGeom prst="rect">
            <a:avLst/>
          </a:prstGeom>
        </p:spPr>
      </p:pic>
      <p:pic>
        <p:nvPicPr>
          <p:cNvPr id="3" name="2_2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362575" y="1027734"/>
            <a:ext cx="535305" cy="535305"/>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23" y="1310641"/>
            <a:ext cx="7886700" cy="3219998"/>
          </a:xfrm>
        </p:spPr>
        <p:txBody>
          <a:bodyPr>
            <a:noAutofit/>
          </a:bodyPr>
          <a:lstStyle/>
          <a:p>
            <a:r>
              <a:rPr lang="en-US" sz="2800" dirty="0" smtClean="0">
                <a:solidFill>
                  <a:srgbClr val="000000"/>
                </a:solidFill>
                <a:latin typeface="+mn-lt"/>
              </a:rPr>
              <a:t>In the light of this verse, what is the meaning of strengthening the economic condition of our community?</a:t>
            </a:r>
            <a:endParaRPr lang="en-US" sz="2800" dirty="0">
              <a:solidFill>
                <a:srgbClr val="000000"/>
              </a:solidFill>
              <a:latin typeface="+mn-lt"/>
            </a:endParaRPr>
          </a:p>
        </p:txBody>
      </p:sp>
      <p:sp>
        <p:nvSpPr>
          <p:cNvPr id="6" name="TextBox 5"/>
          <p:cNvSpPr txBox="1"/>
          <p:nvPr/>
        </p:nvSpPr>
        <p:spPr>
          <a:xfrm>
            <a:off x="2047747" y="467541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638" y="1225688"/>
            <a:ext cx="8870013" cy="4832092"/>
          </a:xfrm>
          <a:prstGeom prst="rect">
            <a:avLst/>
          </a:prstGeom>
        </p:spPr>
        <p:txBody>
          <a:bodyPr wrap="square">
            <a:spAutoFit/>
          </a:bodyPr>
          <a:lstStyle/>
          <a:p>
            <a:r>
              <a:rPr lang="en-US" sz="2400" dirty="0"/>
              <a:t>It is now time for all those who count themselves among my followers, that they should help this Movement with their money. If someone can only afford </a:t>
            </a:r>
            <a:r>
              <a:rPr lang="en-US" sz="2400" dirty="0" smtClean="0"/>
              <a:t>one paisa (</a:t>
            </a:r>
            <a:r>
              <a:rPr lang="en-US" sz="2400" dirty="0"/>
              <a:t>penny</a:t>
            </a:r>
            <a:r>
              <a:rPr lang="en-US" sz="2400" dirty="0" smtClean="0"/>
              <a:t>), </a:t>
            </a:r>
            <a:r>
              <a:rPr lang="en-US" sz="2400" dirty="0"/>
              <a:t>he should pay one paisa (penny) each month for the requirements of the movement; he who can afford a rupee (Dollar) should offer a rupee (dollar) each month…..Everyone who has accepted the </a:t>
            </a:r>
            <a:r>
              <a:rPr lang="en-US" sz="2400" dirty="0" err="1"/>
              <a:t>Ba’iat</a:t>
            </a:r>
            <a:r>
              <a:rPr lang="en-US" sz="2400" dirty="0"/>
              <a:t> should help according to his means , so that Allah too should help them. If the assistance is received regularly every month, even if it is minor it is better than which is made upon impulse after a long time of negligence.  Every person’s  sincerity can only be judged by the service he offers. O my dear Ones! This is the time for helping faith and fulfilling its requirements. Make </a:t>
            </a:r>
            <a:r>
              <a:rPr lang="en-US" sz="2400" dirty="0" smtClean="0"/>
              <a:t>use </a:t>
            </a:r>
            <a:r>
              <a:rPr lang="en-US" sz="2400" dirty="0"/>
              <a:t>of it, for this time will never return.</a:t>
            </a:r>
          </a:p>
          <a:p>
            <a:pPr algn="r"/>
            <a:r>
              <a:rPr lang="en-US" sz="2000" dirty="0"/>
              <a:t>(</a:t>
            </a:r>
            <a:r>
              <a:rPr lang="en-US" sz="2000" dirty="0" err="1"/>
              <a:t>Kashit</a:t>
            </a:r>
            <a:r>
              <a:rPr lang="en-US" sz="2000" dirty="0"/>
              <a:t>-e-</a:t>
            </a:r>
            <a:r>
              <a:rPr lang="en-US" sz="2000" dirty="0" err="1"/>
              <a:t>Nuh</a:t>
            </a:r>
            <a:r>
              <a:rPr lang="en-US" sz="2000" dirty="0"/>
              <a:t>, </a:t>
            </a:r>
            <a:r>
              <a:rPr lang="en-US" sz="2000" dirty="0" err="1"/>
              <a:t>Ruhani</a:t>
            </a:r>
            <a:r>
              <a:rPr lang="en-US" sz="2000" dirty="0"/>
              <a:t> </a:t>
            </a:r>
            <a:r>
              <a:rPr lang="en-US" sz="2000" dirty="0" err="1"/>
              <a:t>Khazain</a:t>
            </a:r>
            <a:r>
              <a:rPr lang="en-US" sz="2000" dirty="0"/>
              <a:t>  volume 19, p.83</a:t>
            </a:r>
          </a:p>
        </p:txBody>
      </p:sp>
      <p:sp>
        <p:nvSpPr>
          <p:cNvPr id="3" name="TextBox 6"/>
          <p:cNvSpPr txBox="1"/>
          <p:nvPr/>
        </p:nvSpPr>
        <p:spPr>
          <a:xfrm>
            <a:off x="3541373" y="424487"/>
            <a:ext cx="552101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Promised Messiah (as)</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3714</TotalTime>
  <Words>2441</Words>
  <Application>Microsoft Office PowerPoint</Application>
  <PresentationFormat>On-screen Show (4:3)</PresentationFormat>
  <Paragraphs>177</Paragraphs>
  <Slides>28</Slides>
  <Notes>14</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Renaissance</vt:lpstr>
      <vt:lpstr>Office Theme</vt:lpstr>
      <vt:lpstr>Worksheet</vt:lpstr>
      <vt:lpstr>Majlis Ansarullah Monthly Meeting</vt:lpstr>
      <vt:lpstr>AGENDA</vt:lpstr>
      <vt:lpstr>PowerPoint Presentation</vt:lpstr>
      <vt:lpstr>PowerPoint Presentation</vt:lpstr>
      <vt:lpstr>PowerPoint Presentation</vt:lpstr>
      <vt:lpstr>PowerPoint Presentation</vt:lpstr>
      <vt:lpstr>PowerPoint Presentation</vt:lpstr>
      <vt:lpstr>In the light of this verse, what is the meaning of strengthening the economic condition of our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PowerPoint Presentation</vt:lpstr>
      <vt:lpstr>Back Pain</vt:lpstr>
      <vt:lpstr>When to see a Doctor?</vt:lpstr>
      <vt:lpstr>How to Manage Back Pain?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239</cp:revision>
  <dcterms:created xsi:type="dcterms:W3CDTF">2015-11-01T03:33:14Z</dcterms:created>
  <dcterms:modified xsi:type="dcterms:W3CDTF">2017-02-06T00:23:44Z</dcterms:modified>
</cp:coreProperties>
</file>